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Open Sans" panose="020B060603050402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CA23ED-521E-4ED3-84E2-82B7A52ADC0E}">
  <a:tblStyle styleId="{E2CA23ED-521E-4ED3-84E2-82B7A52ADC0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38"/>
  </p:normalViewPr>
  <p:slideViewPr>
    <p:cSldViewPr snapToGrid="0">
      <p:cViewPr varScale="1">
        <p:scale>
          <a:sx n="151" d="100"/>
          <a:sy n="151" d="100"/>
        </p:scale>
        <p:origin x="71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7b70f739eb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17b70f739eb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8ac3602742_15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38ac3602742_15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8ac3602742_15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38ac3602742_15_1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8ac360274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38ac3602742_0_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8ac360274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38ac3602742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8ac360274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g38ac360274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7b70f739eb_2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17b70f739eb_2_4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7b70f739eb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7b70f739eb_2_9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7b70f739eb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17b70f739eb_2_1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7b70f739eb_2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7b70f739eb_2_3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8ac3602742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38ac3602742_1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8ac3602742_15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38ac3602742_15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8ac3602742_1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38ac3602742_15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8ac3602742_15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38ac3602742_15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8ac3602742_15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38ac3602742_15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txBody>
          <a:bodyPr/>
          <a:lstStyle/>
          <a:p>
            <a:endParaRPr lang="en-US"/>
          </a:p>
        </p:txBody>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www.zillow.com/research/data/"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t="28906" b="28906"/>
          <a:stretch/>
        </p:blipFill>
        <p:spPr>
          <a:xfrm>
            <a:off x="0" y="0"/>
            <a:ext cx="9144000" cy="5143500"/>
          </a:xfrm>
          <a:prstGeom prst="rect">
            <a:avLst/>
          </a:prstGeom>
          <a:noFill/>
          <a:ln>
            <a:noFill/>
          </a:ln>
        </p:spPr>
      </p:pic>
      <p:cxnSp>
        <p:nvCxnSpPr>
          <p:cNvPr id="130" name="Google Shape;130;p25"/>
          <p:cNvCxnSpPr/>
          <p:nvPr/>
        </p:nvCxnSpPr>
        <p:spPr>
          <a:xfrm rot="5400000">
            <a:off x="4654933" y="2656618"/>
            <a:ext cx="5564694" cy="0"/>
          </a:xfrm>
          <a:prstGeom prst="straightConnector1">
            <a:avLst/>
          </a:prstGeom>
          <a:noFill/>
          <a:ln w="9525" cap="flat" cmpd="sng">
            <a:solidFill>
              <a:srgbClr val="FFFFFF"/>
            </a:solidFill>
            <a:prstDash val="solid"/>
            <a:round/>
            <a:headEnd type="none" w="sm" len="sm"/>
            <a:tailEnd type="none" w="sm" len="sm"/>
          </a:ln>
        </p:spPr>
      </p:cxnSp>
      <p:cxnSp>
        <p:nvCxnSpPr>
          <p:cNvPr id="131" name="Google Shape;131;p25"/>
          <p:cNvCxnSpPr/>
          <p:nvPr/>
        </p:nvCxnSpPr>
        <p:spPr>
          <a:xfrm rot="5400000">
            <a:off x="-1075627" y="2656618"/>
            <a:ext cx="5564694" cy="0"/>
          </a:xfrm>
          <a:prstGeom prst="straightConnector1">
            <a:avLst/>
          </a:prstGeom>
          <a:noFill/>
          <a:ln w="9525" cap="flat" cmpd="sng">
            <a:solidFill>
              <a:srgbClr val="FFFFFF"/>
            </a:solidFill>
            <a:prstDash val="solid"/>
            <a:round/>
            <a:headEnd type="none" w="sm" len="sm"/>
            <a:tailEnd type="none" w="sm" len="sm"/>
          </a:ln>
        </p:spPr>
      </p:cxnSp>
      <p:grpSp>
        <p:nvGrpSpPr>
          <p:cNvPr id="132" name="Google Shape;132;p25"/>
          <p:cNvGrpSpPr/>
          <p:nvPr/>
        </p:nvGrpSpPr>
        <p:grpSpPr>
          <a:xfrm>
            <a:off x="0" y="-72324"/>
            <a:ext cx="1704306" cy="5215712"/>
            <a:chOff x="0" y="-38100"/>
            <a:chExt cx="897759" cy="3059607"/>
          </a:xfrm>
        </p:grpSpPr>
        <p:sp>
          <p:nvSpPr>
            <p:cNvPr id="133" name="Google Shape;133;p25"/>
            <p:cNvSpPr/>
            <p:nvPr/>
          </p:nvSpPr>
          <p:spPr>
            <a:xfrm>
              <a:off x="0" y="0"/>
              <a:ext cx="897759" cy="3021507"/>
            </a:xfrm>
            <a:custGeom>
              <a:avLst/>
              <a:gdLst/>
              <a:ahLst/>
              <a:cxnLst/>
              <a:rect l="l" t="t" r="r" b="b"/>
              <a:pathLst>
                <a:path w="897759" h="3021507" extrusionOk="0">
                  <a:moveTo>
                    <a:pt x="0" y="0"/>
                  </a:moveTo>
                  <a:lnTo>
                    <a:pt x="897759" y="0"/>
                  </a:lnTo>
                  <a:lnTo>
                    <a:pt x="897759" y="3021507"/>
                  </a:lnTo>
                  <a:lnTo>
                    <a:pt x="0" y="3021507"/>
                  </a:lnTo>
                  <a:close/>
                </a:path>
              </a:pathLst>
            </a:custGeom>
            <a:solidFill>
              <a:srgbClr val="000000">
                <a:alpha val="30588"/>
              </a:srgbClr>
            </a:solidFill>
            <a:ln>
              <a:noFill/>
            </a:ln>
          </p:spPr>
          <p:txBody>
            <a:bodyPr/>
            <a:lstStyle/>
            <a:p>
              <a:endParaRPr lang="en-US"/>
            </a:p>
          </p:txBody>
        </p:sp>
        <p:sp>
          <p:nvSpPr>
            <p:cNvPr id="134" name="Google Shape;134;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5" name="Google Shape;135;p25"/>
          <p:cNvGrpSpPr/>
          <p:nvPr/>
        </p:nvGrpSpPr>
        <p:grpSpPr>
          <a:xfrm>
            <a:off x="7439650" y="-72325"/>
            <a:ext cx="1704306" cy="5215712"/>
            <a:chOff x="0" y="-38100"/>
            <a:chExt cx="897759" cy="3059607"/>
          </a:xfrm>
        </p:grpSpPr>
        <p:sp>
          <p:nvSpPr>
            <p:cNvPr id="136" name="Google Shape;136;p25"/>
            <p:cNvSpPr/>
            <p:nvPr/>
          </p:nvSpPr>
          <p:spPr>
            <a:xfrm>
              <a:off x="0" y="0"/>
              <a:ext cx="897759" cy="3021507"/>
            </a:xfrm>
            <a:custGeom>
              <a:avLst/>
              <a:gdLst/>
              <a:ahLst/>
              <a:cxnLst/>
              <a:rect l="l" t="t" r="r" b="b"/>
              <a:pathLst>
                <a:path w="897759" h="3021507" extrusionOk="0">
                  <a:moveTo>
                    <a:pt x="0" y="0"/>
                  </a:moveTo>
                  <a:lnTo>
                    <a:pt x="897759" y="0"/>
                  </a:lnTo>
                  <a:lnTo>
                    <a:pt x="897759" y="3021507"/>
                  </a:lnTo>
                  <a:lnTo>
                    <a:pt x="0" y="3021507"/>
                  </a:lnTo>
                  <a:close/>
                </a:path>
              </a:pathLst>
            </a:custGeom>
            <a:solidFill>
              <a:srgbClr val="000000">
                <a:alpha val="30588"/>
              </a:srgbClr>
            </a:solidFill>
            <a:ln>
              <a:noFill/>
            </a:ln>
          </p:spPr>
          <p:txBody>
            <a:bodyPr/>
            <a:lstStyle/>
            <a:p>
              <a:endParaRPr lang="en-US"/>
            </a:p>
          </p:txBody>
        </p:sp>
        <p:sp>
          <p:nvSpPr>
            <p:cNvPr id="137" name="Google Shape;137;p25"/>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8" name="Google Shape;138;p25"/>
          <p:cNvSpPr txBox="1"/>
          <p:nvPr/>
        </p:nvSpPr>
        <p:spPr>
          <a:xfrm>
            <a:off x="1792487" y="523058"/>
            <a:ext cx="5561400" cy="4309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000" b="1" dirty="0">
                <a:solidFill>
                  <a:srgbClr val="FFFFFF"/>
                </a:solidFill>
                <a:latin typeface="Open Sans"/>
                <a:ea typeface="Open Sans"/>
                <a:cs typeface="Open Sans"/>
                <a:sym typeface="Open Sans"/>
              </a:rPr>
              <a:t>Housing Market Cycles and Shocks: An Empirical Study of Seasonal and Regional </a:t>
            </a:r>
            <a:endParaRPr sz="4000" b="1" dirty="0">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4000" b="1">
                <a:solidFill>
                  <a:srgbClr val="FFFFFF"/>
                </a:solidFill>
                <a:latin typeface="Open Sans"/>
                <a:ea typeface="Open Sans"/>
                <a:cs typeface="Open Sans"/>
                <a:sym typeface="Open Sans"/>
              </a:rPr>
              <a:t>Variations in U.S. </a:t>
            </a:r>
            <a:r>
              <a:rPr lang="en" sz="4000" b="1" dirty="0">
                <a:solidFill>
                  <a:srgbClr val="FFFFFF"/>
                </a:solidFill>
                <a:latin typeface="Open Sans"/>
                <a:ea typeface="Open Sans"/>
                <a:cs typeface="Open Sans"/>
                <a:sym typeface="Open Sans"/>
              </a:rPr>
              <a:t>Home Values</a:t>
            </a:r>
            <a:endParaRPr sz="4000" b="1" dirty="0">
              <a:solidFill>
                <a:srgbClr val="FFFFFF"/>
              </a:solidFill>
              <a:latin typeface="Open Sans"/>
              <a:ea typeface="Open Sans"/>
              <a:cs typeface="Open Sans"/>
              <a:sym typeface="Open Sans"/>
            </a:endParaRPr>
          </a:p>
        </p:txBody>
      </p:sp>
      <p:sp>
        <p:nvSpPr>
          <p:cNvPr id="139" name="Google Shape;139;p25"/>
          <p:cNvSpPr txBox="1"/>
          <p:nvPr/>
        </p:nvSpPr>
        <p:spPr>
          <a:xfrm>
            <a:off x="3149387" y="3149624"/>
            <a:ext cx="2845200" cy="169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a:solidFill>
                  <a:srgbClr val="FFFFFF"/>
                </a:solidFill>
                <a:latin typeface="Open Sans"/>
                <a:ea typeface="Open Sans"/>
                <a:cs typeface="Open Sans"/>
                <a:sym typeface="Open Sans"/>
              </a:rPr>
              <a:t>`</a:t>
            </a:r>
            <a:endParaRPr sz="700"/>
          </a:p>
        </p:txBody>
      </p:sp>
      <p:sp>
        <p:nvSpPr>
          <p:cNvPr id="141" name="Google Shape;141;p25"/>
          <p:cNvSpPr txBox="1"/>
          <p:nvPr/>
        </p:nvSpPr>
        <p:spPr>
          <a:xfrm>
            <a:off x="514350" y="2398078"/>
            <a:ext cx="766200" cy="861774"/>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000" dirty="0">
                <a:solidFill>
                  <a:srgbClr val="FFFFFF"/>
                </a:solidFill>
                <a:latin typeface="Open Sans"/>
                <a:ea typeface="Open Sans"/>
                <a:cs typeface="Open Sans"/>
                <a:sym typeface="Open Sans"/>
              </a:rPr>
              <a:t>Manasa Dontireddy </a:t>
            </a:r>
            <a:endParaRPr sz="1000" dirty="0">
              <a:solidFill>
                <a:srgbClr val="FFFFFF"/>
              </a:solidFill>
              <a:latin typeface="Open Sans"/>
              <a:ea typeface="Open Sans"/>
              <a:cs typeface="Open Sans"/>
              <a:sym typeface="Open Sans"/>
            </a:endParaRPr>
          </a:p>
          <a:p>
            <a:pPr marL="0" marR="0" lvl="0" indent="0" algn="just" rtl="0">
              <a:lnSpc>
                <a:spcPct val="140000"/>
              </a:lnSpc>
              <a:spcBef>
                <a:spcPts val="0"/>
              </a:spcBef>
              <a:spcAft>
                <a:spcPts val="0"/>
              </a:spcAft>
              <a:buNone/>
            </a:pPr>
            <a:endParaRPr sz="1000" dirty="0">
              <a:solidFill>
                <a:srgbClr val="FFFFFF"/>
              </a:solidFill>
              <a:latin typeface="Open Sans"/>
              <a:ea typeface="Open Sans"/>
              <a:cs typeface="Open Sans"/>
              <a:sym typeface="Open Sans"/>
            </a:endParaRPr>
          </a:p>
          <a:p>
            <a:pPr marL="0" marR="0" lvl="0" indent="0" algn="just" rtl="0">
              <a:lnSpc>
                <a:spcPct val="140000"/>
              </a:lnSpc>
              <a:spcBef>
                <a:spcPts val="0"/>
              </a:spcBef>
              <a:spcAft>
                <a:spcPts val="0"/>
              </a:spcAft>
              <a:buNone/>
            </a:pPr>
            <a:endParaRPr sz="1000" dirty="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
        <p:cNvGrpSpPr/>
        <p:nvPr/>
      </p:nvGrpSpPr>
      <p:grpSpPr>
        <a:xfrm>
          <a:off x="0" y="0"/>
          <a:ext cx="0" cy="0"/>
          <a:chOff x="0" y="0"/>
          <a:chExt cx="0" cy="0"/>
        </a:xfrm>
      </p:grpSpPr>
      <p:sp>
        <p:nvSpPr>
          <p:cNvPr id="277" name="Google Shape;277;p34"/>
          <p:cNvSpPr txBox="1"/>
          <p:nvPr/>
        </p:nvSpPr>
        <p:spPr>
          <a:xfrm>
            <a:off x="511974" y="556166"/>
            <a:ext cx="2354700" cy="10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700" b="1">
              <a:latin typeface="Open Sans"/>
              <a:ea typeface="Open Sans"/>
              <a:cs typeface="Open Sans"/>
              <a:sym typeface="Open Sans"/>
            </a:endParaRPr>
          </a:p>
        </p:txBody>
      </p:sp>
      <p:sp>
        <p:nvSpPr>
          <p:cNvPr id="278" name="Google Shape;278;p34"/>
          <p:cNvSpPr txBox="1"/>
          <p:nvPr/>
        </p:nvSpPr>
        <p:spPr>
          <a:xfrm>
            <a:off x="6577326" y="556162"/>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sp>
        <p:nvSpPr>
          <p:cNvPr id="279" name="Google Shape;279;p34"/>
          <p:cNvSpPr txBox="1"/>
          <p:nvPr/>
        </p:nvSpPr>
        <p:spPr>
          <a:xfrm>
            <a:off x="4061803" y="2279175"/>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grpSp>
        <p:nvGrpSpPr>
          <p:cNvPr id="280" name="Google Shape;280;p34"/>
          <p:cNvGrpSpPr/>
          <p:nvPr/>
        </p:nvGrpSpPr>
        <p:grpSpPr>
          <a:xfrm>
            <a:off x="8837359" y="-72329"/>
            <a:ext cx="1542830" cy="5808358"/>
            <a:chOff x="0" y="-38100"/>
            <a:chExt cx="812700" cy="3059607"/>
          </a:xfrm>
        </p:grpSpPr>
        <p:sp>
          <p:nvSpPr>
            <p:cNvPr id="281" name="Google Shape;281;p34"/>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13330"/>
              </a:srgbClr>
            </a:solidFill>
            <a:ln>
              <a:noFill/>
            </a:ln>
          </p:spPr>
          <p:txBody>
            <a:bodyPr/>
            <a:lstStyle/>
            <a:p>
              <a:endParaRPr lang="en-US"/>
            </a:p>
          </p:txBody>
        </p:sp>
        <p:sp>
          <p:nvSpPr>
            <p:cNvPr id="282" name="Google Shape;282;p34"/>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83" name="Google Shape;283;p34"/>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000000"/>
                </a:solidFill>
                <a:latin typeface="Open Sans"/>
                <a:ea typeface="Open Sans"/>
                <a:cs typeface="Open Sans"/>
                <a:sym typeface="Open Sans"/>
              </a:rPr>
              <a:t>N  E  X  T</a:t>
            </a:r>
            <a:endParaRPr sz="700"/>
          </a:p>
        </p:txBody>
      </p:sp>
      <p:sp>
        <p:nvSpPr>
          <p:cNvPr id="284" name="Google Shape;284;p34"/>
          <p:cNvSpPr txBox="1"/>
          <p:nvPr/>
        </p:nvSpPr>
        <p:spPr>
          <a:xfrm>
            <a:off x="385925" y="370400"/>
            <a:ext cx="3597000" cy="401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lt1"/>
                </a:solidFill>
                <a:latin typeface="Times New Roman"/>
                <a:ea typeface="Times New Roman"/>
                <a:cs typeface="Times New Roman"/>
                <a:sym typeface="Times New Roman"/>
              </a:rPr>
              <a:t>Visualization of Predicted house prices </a:t>
            </a:r>
            <a:endParaRPr sz="19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100" b="1">
                <a:solidFill>
                  <a:schemeClr val="lt1"/>
                </a:solidFill>
                <a:latin typeface="Times New Roman"/>
                <a:ea typeface="Times New Roman"/>
                <a:cs typeface="Times New Roman"/>
                <a:sym typeface="Times New Roman"/>
              </a:rPr>
              <a:t>A six-month future housing price predictions computed by the SARIMA (Seasonal Autoregressive Integrated Moving Average) model on the top 20 most valuable areas (Clyde Hill (WA), Sullivans Island (SC), and Monte Sereno (CA), etc.) are displayed in the table. </a:t>
            </a:r>
            <a:endParaRPr sz="1100" b="1">
              <a:solidFill>
                <a:schemeClr val="l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1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100" b="1">
                <a:solidFill>
                  <a:schemeClr val="lt1"/>
                </a:solidFill>
                <a:latin typeface="Times New Roman"/>
                <a:ea typeface="Times New Roman"/>
                <a:cs typeface="Times New Roman"/>
                <a:sym typeface="Times New Roman"/>
              </a:rPr>
              <a:t>The expected average value of house prices, over the years 2025 to 2026, October to March, have been shown in accordance with past trends and seasonal variations. The values are given in U.S. dollars ($) and are the estimated average prices of the model of each month</a:t>
            </a:r>
            <a:endParaRPr sz="11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100" b="1">
                <a:solidFill>
                  <a:schemeClr val="lt1"/>
                </a:solidFill>
                <a:latin typeface="Times New Roman"/>
                <a:ea typeface="Times New Roman"/>
                <a:cs typeface="Times New Roman"/>
                <a:sym typeface="Times New Roman"/>
              </a:rPr>
              <a:t>The heat map shows the next six months time frame of median house prices starting from October 1, 2025, to March 2026.  The X-axis which shows every monthly interval (2025-10-01 to 2026-03-01) </a:t>
            </a:r>
            <a:endParaRPr sz="11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100" b="1">
                <a:solidFill>
                  <a:schemeClr val="lt1"/>
                </a:solidFill>
                <a:latin typeface="Times New Roman"/>
                <a:ea typeface="Times New Roman"/>
                <a:cs typeface="Times New Roman"/>
                <a:sym typeface="Times New Roman"/>
              </a:rPr>
              <a:t>On the Y-axis (Region) are listed geographical areas included in the prediction.</a:t>
            </a:r>
            <a:endParaRPr sz="1100" b="1">
              <a:solidFill>
                <a:schemeClr val="lt1"/>
              </a:solidFill>
              <a:latin typeface="Times New Roman"/>
              <a:ea typeface="Times New Roman"/>
              <a:cs typeface="Times New Roman"/>
              <a:sym typeface="Times New Roman"/>
            </a:endParaRPr>
          </a:p>
        </p:txBody>
      </p:sp>
      <p:pic>
        <p:nvPicPr>
          <p:cNvPr id="285" name="Google Shape;285;p34"/>
          <p:cNvPicPr preferRelativeResize="0"/>
          <p:nvPr/>
        </p:nvPicPr>
        <p:blipFill>
          <a:blip r:embed="rId3">
            <a:alphaModFix/>
          </a:blip>
          <a:stretch>
            <a:fillRect/>
          </a:stretch>
        </p:blipFill>
        <p:spPr>
          <a:xfrm>
            <a:off x="4154250" y="416450"/>
            <a:ext cx="4637349" cy="4123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9"/>
        <p:cNvGrpSpPr/>
        <p:nvPr/>
      </p:nvGrpSpPr>
      <p:grpSpPr>
        <a:xfrm>
          <a:off x="0" y="0"/>
          <a:ext cx="0" cy="0"/>
          <a:chOff x="0" y="0"/>
          <a:chExt cx="0" cy="0"/>
        </a:xfrm>
      </p:grpSpPr>
      <p:sp>
        <p:nvSpPr>
          <p:cNvPr id="290" name="Google Shape;290;p35"/>
          <p:cNvSpPr txBox="1"/>
          <p:nvPr/>
        </p:nvSpPr>
        <p:spPr>
          <a:xfrm>
            <a:off x="511974" y="556166"/>
            <a:ext cx="2354700" cy="10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700" b="1">
              <a:latin typeface="Open Sans"/>
              <a:ea typeface="Open Sans"/>
              <a:cs typeface="Open Sans"/>
              <a:sym typeface="Open Sans"/>
            </a:endParaRPr>
          </a:p>
        </p:txBody>
      </p:sp>
      <p:sp>
        <p:nvSpPr>
          <p:cNvPr id="291" name="Google Shape;291;p35"/>
          <p:cNvSpPr txBox="1"/>
          <p:nvPr/>
        </p:nvSpPr>
        <p:spPr>
          <a:xfrm>
            <a:off x="6577326" y="556162"/>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sp>
        <p:nvSpPr>
          <p:cNvPr id="292" name="Google Shape;292;p35"/>
          <p:cNvSpPr txBox="1"/>
          <p:nvPr/>
        </p:nvSpPr>
        <p:spPr>
          <a:xfrm>
            <a:off x="4061803" y="2279175"/>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grpSp>
        <p:nvGrpSpPr>
          <p:cNvPr id="293" name="Google Shape;293;p35"/>
          <p:cNvGrpSpPr/>
          <p:nvPr/>
        </p:nvGrpSpPr>
        <p:grpSpPr>
          <a:xfrm>
            <a:off x="8837359" y="-72329"/>
            <a:ext cx="1542830" cy="5808358"/>
            <a:chOff x="0" y="-38100"/>
            <a:chExt cx="812700" cy="3059607"/>
          </a:xfrm>
        </p:grpSpPr>
        <p:sp>
          <p:nvSpPr>
            <p:cNvPr id="294" name="Google Shape;294;p35"/>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13330"/>
              </a:srgbClr>
            </a:solidFill>
            <a:ln>
              <a:noFill/>
            </a:ln>
          </p:spPr>
          <p:txBody>
            <a:bodyPr/>
            <a:lstStyle/>
            <a:p>
              <a:endParaRPr lang="en-US"/>
            </a:p>
          </p:txBody>
        </p:sp>
        <p:sp>
          <p:nvSpPr>
            <p:cNvPr id="295" name="Google Shape;295;p35"/>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96" name="Google Shape;296;p35"/>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000000"/>
                </a:solidFill>
                <a:latin typeface="Open Sans"/>
                <a:ea typeface="Open Sans"/>
                <a:cs typeface="Open Sans"/>
                <a:sym typeface="Open Sans"/>
              </a:rPr>
              <a:t>N  E  X  T</a:t>
            </a:r>
            <a:endParaRPr sz="700"/>
          </a:p>
        </p:txBody>
      </p:sp>
      <p:sp>
        <p:nvSpPr>
          <p:cNvPr id="297" name="Google Shape;297;p35"/>
          <p:cNvSpPr txBox="1"/>
          <p:nvPr/>
        </p:nvSpPr>
        <p:spPr>
          <a:xfrm>
            <a:off x="381500" y="663850"/>
            <a:ext cx="3540000" cy="414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lt1"/>
                </a:solidFill>
                <a:latin typeface="Times New Roman"/>
                <a:ea typeface="Times New Roman"/>
                <a:cs typeface="Times New Roman"/>
                <a:sym typeface="Times New Roman"/>
              </a:rPr>
              <a:t>Visualization of Predicted house prices </a:t>
            </a:r>
            <a:endParaRPr sz="19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b="1">
                <a:solidFill>
                  <a:schemeClr val="lt1"/>
                </a:solidFill>
                <a:latin typeface="Times New Roman"/>
                <a:ea typeface="Times New Roman"/>
                <a:cs typeface="Times New Roman"/>
                <a:sym typeface="Times New Roman"/>
              </a:rPr>
              <a:t>The luxury housing market remains resilient and recovering even following the recent economic shocks with most regions recording positive price growth.  </a:t>
            </a: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b="1">
                <a:solidFill>
                  <a:schemeClr val="lt1"/>
                </a:solidFill>
                <a:latin typeface="Times New Roman"/>
                <a:ea typeface="Times New Roman"/>
                <a:cs typeface="Times New Roman"/>
                <a:sym typeface="Times New Roman"/>
              </a:rPr>
              <a:t>Top Performers: </a:t>
            </a: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b="1">
                <a:solidFill>
                  <a:schemeClr val="lt1"/>
                </a:solidFill>
                <a:latin typeface="Times New Roman"/>
                <a:ea typeface="Times New Roman"/>
                <a:cs typeface="Times New Roman"/>
                <a:sym typeface="Times New Roman"/>
              </a:rPr>
              <a:t>Jupiter Island, FL (+1.18%) </a:t>
            </a: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b="1">
                <a:solidFill>
                  <a:schemeClr val="lt1"/>
                </a:solidFill>
                <a:latin typeface="Times New Roman"/>
                <a:ea typeface="Times New Roman"/>
                <a:cs typeface="Times New Roman"/>
                <a:sym typeface="Times New Roman"/>
              </a:rPr>
              <a:t>Sullivans Island, SC (+1.02%) </a:t>
            </a: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b="1">
                <a:solidFill>
                  <a:schemeClr val="lt1"/>
                </a:solidFill>
                <a:latin typeface="Times New Roman"/>
                <a:ea typeface="Times New Roman"/>
                <a:cs typeface="Times New Roman"/>
                <a:sym typeface="Times New Roman"/>
              </a:rPr>
              <a:t>Golden Beach, FL (+0.98%)</a:t>
            </a: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b="1">
                <a:solidFill>
                  <a:schemeClr val="lt1"/>
                </a:solidFill>
                <a:latin typeface="Times New Roman"/>
                <a:ea typeface="Times New Roman"/>
                <a:cs typeface="Times New Roman"/>
                <a:sym typeface="Times New Roman"/>
              </a:rPr>
              <a:t>Low Growth Regions: </a:t>
            </a: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b="1">
                <a:solidFill>
                  <a:schemeClr val="lt1"/>
                </a:solidFill>
                <a:latin typeface="Times New Roman"/>
                <a:ea typeface="Times New Roman"/>
                <a:cs typeface="Times New Roman"/>
                <a:sym typeface="Times New Roman"/>
              </a:rPr>
              <a:t>Los Altos, CA (-0.79%) </a:t>
            </a: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b="1">
                <a:solidFill>
                  <a:schemeClr val="lt1"/>
                </a:solidFill>
                <a:latin typeface="Times New Roman"/>
                <a:ea typeface="Times New Roman"/>
                <a:cs typeface="Times New Roman"/>
                <a:sym typeface="Times New Roman"/>
              </a:rPr>
              <a:t>Hidden Hills, CA (-0.43%) </a:t>
            </a: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300" b="1">
                <a:solidFill>
                  <a:schemeClr val="lt1"/>
                </a:solidFill>
                <a:latin typeface="Times New Roman"/>
                <a:ea typeface="Times New Roman"/>
                <a:cs typeface="Times New Roman"/>
                <a:sym typeface="Times New Roman"/>
              </a:rPr>
              <a:t>Fisher Island, FL (-0.17%) </a:t>
            </a: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100" b="1">
              <a:solidFill>
                <a:schemeClr val="lt1"/>
              </a:solidFill>
              <a:latin typeface="Times New Roman"/>
              <a:ea typeface="Times New Roman"/>
              <a:cs typeface="Times New Roman"/>
              <a:sym typeface="Times New Roman"/>
            </a:endParaRPr>
          </a:p>
        </p:txBody>
      </p:sp>
      <p:pic>
        <p:nvPicPr>
          <p:cNvPr id="298" name="Google Shape;298;p35"/>
          <p:cNvPicPr preferRelativeResize="0"/>
          <p:nvPr/>
        </p:nvPicPr>
        <p:blipFill>
          <a:blip r:embed="rId3">
            <a:alphaModFix/>
          </a:blip>
          <a:stretch>
            <a:fillRect/>
          </a:stretch>
        </p:blipFill>
        <p:spPr>
          <a:xfrm>
            <a:off x="4097950" y="663875"/>
            <a:ext cx="4739399" cy="3745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2"/>
        <p:cNvGrpSpPr/>
        <p:nvPr/>
      </p:nvGrpSpPr>
      <p:grpSpPr>
        <a:xfrm>
          <a:off x="0" y="0"/>
          <a:ext cx="0" cy="0"/>
          <a:chOff x="0" y="0"/>
          <a:chExt cx="0" cy="0"/>
        </a:xfrm>
      </p:grpSpPr>
      <p:cxnSp>
        <p:nvCxnSpPr>
          <p:cNvPr id="303" name="Google Shape;303;p36"/>
          <p:cNvCxnSpPr/>
          <p:nvPr/>
        </p:nvCxnSpPr>
        <p:spPr>
          <a:xfrm rot="5400000">
            <a:off x="3188066" y="-162521"/>
            <a:ext cx="3084900" cy="0"/>
          </a:xfrm>
          <a:prstGeom prst="straightConnector1">
            <a:avLst/>
          </a:prstGeom>
          <a:noFill/>
          <a:ln w="9525" cap="flat" cmpd="sng">
            <a:solidFill>
              <a:srgbClr val="FFFFFF"/>
            </a:solidFill>
            <a:prstDash val="solid"/>
            <a:round/>
            <a:headEnd type="none" w="sm" len="sm"/>
            <a:tailEnd type="none" w="sm" len="sm"/>
          </a:ln>
        </p:spPr>
      </p:cxnSp>
      <p:cxnSp>
        <p:nvCxnSpPr>
          <p:cNvPr id="304" name="Google Shape;304;p36"/>
          <p:cNvCxnSpPr/>
          <p:nvPr/>
        </p:nvCxnSpPr>
        <p:spPr>
          <a:xfrm rot="5400000">
            <a:off x="7330632" y="5270048"/>
            <a:ext cx="2602800" cy="0"/>
          </a:xfrm>
          <a:prstGeom prst="straightConnector1">
            <a:avLst/>
          </a:prstGeom>
          <a:noFill/>
          <a:ln w="9525" cap="flat" cmpd="sng">
            <a:solidFill>
              <a:srgbClr val="FFFFFF"/>
            </a:solidFill>
            <a:prstDash val="solid"/>
            <a:round/>
            <a:headEnd type="none" w="sm" len="sm"/>
            <a:tailEnd type="none" w="sm" len="sm"/>
          </a:ln>
        </p:spPr>
      </p:cxnSp>
      <p:grpSp>
        <p:nvGrpSpPr>
          <p:cNvPr id="305" name="Google Shape;305;p36"/>
          <p:cNvGrpSpPr/>
          <p:nvPr/>
        </p:nvGrpSpPr>
        <p:grpSpPr>
          <a:xfrm>
            <a:off x="8837359" y="-72329"/>
            <a:ext cx="1542830" cy="5808358"/>
            <a:chOff x="0" y="-38100"/>
            <a:chExt cx="812700" cy="3059607"/>
          </a:xfrm>
        </p:grpSpPr>
        <p:sp>
          <p:nvSpPr>
            <p:cNvPr id="306" name="Google Shape;306;p36"/>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FFFFFF">
                <a:alpha val="13330"/>
              </a:srgbClr>
            </a:solidFill>
            <a:ln>
              <a:noFill/>
            </a:ln>
          </p:spPr>
          <p:txBody>
            <a:bodyPr/>
            <a:lstStyle/>
            <a:p>
              <a:endParaRPr lang="en-US"/>
            </a:p>
          </p:txBody>
        </p:sp>
        <p:sp>
          <p:nvSpPr>
            <p:cNvPr id="307" name="Google Shape;307;p36"/>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08" name="Google Shape;308;p36"/>
          <p:cNvPicPr preferRelativeResize="0"/>
          <p:nvPr/>
        </p:nvPicPr>
        <p:blipFill rotWithShape="1">
          <a:blip r:embed="rId3">
            <a:alphaModFix/>
          </a:blip>
          <a:srcRect t="5052" b="5052"/>
          <a:stretch/>
        </p:blipFill>
        <p:spPr>
          <a:xfrm>
            <a:off x="0" y="0"/>
            <a:ext cx="4516393" cy="6093900"/>
          </a:xfrm>
          <a:prstGeom prst="rect">
            <a:avLst/>
          </a:prstGeom>
          <a:noFill/>
          <a:ln>
            <a:noFill/>
          </a:ln>
        </p:spPr>
      </p:pic>
      <p:sp>
        <p:nvSpPr>
          <p:cNvPr id="309" name="Google Shape;309;p36"/>
          <p:cNvSpPr txBox="1"/>
          <p:nvPr/>
        </p:nvSpPr>
        <p:spPr>
          <a:xfrm>
            <a:off x="514350" y="1657367"/>
            <a:ext cx="3684900" cy="1015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3000" b="1">
                <a:solidFill>
                  <a:srgbClr val="FFFFFF"/>
                </a:solidFill>
                <a:latin typeface="Open Sans"/>
                <a:ea typeface="Open Sans"/>
                <a:cs typeface="Open Sans"/>
                <a:sym typeface="Open Sans"/>
              </a:rPr>
              <a:t>Challenges &amp; Limitations</a:t>
            </a:r>
            <a:endParaRPr sz="700" b="1">
              <a:latin typeface="Open Sans"/>
              <a:ea typeface="Open Sans"/>
              <a:cs typeface="Open Sans"/>
              <a:sym typeface="Open Sans"/>
            </a:endParaRPr>
          </a:p>
        </p:txBody>
      </p:sp>
      <p:grpSp>
        <p:nvGrpSpPr>
          <p:cNvPr id="310" name="Google Shape;310;p36"/>
          <p:cNvGrpSpPr/>
          <p:nvPr/>
        </p:nvGrpSpPr>
        <p:grpSpPr>
          <a:xfrm>
            <a:off x="5079170" y="299870"/>
            <a:ext cx="3552867" cy="4444072"/>
            <a:chOff x="-26" y="-38100"/>
            <a:chExt cx="9474311" cy="11850859"/>
          </a:xfrm>
        </p:grpSpPr>
        <p:sp>
          <p:nvSpPr>
            <p:cNvPr id="311" name="Google Shape;311;p36"/>
            <p:cNvSpPr txBox="1"/>
            <p:nvPr/>
          </p:nvSpPr>
          <p:spPr>
            <a:xfrm>
              <a:off x="-15" y="812593"/>
              <a:ext cx="9474300" cy="3283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solidFill>
                    <a:srgbClr val="FFFFFF"/>
                  </a:solidFill>
                  <a:latin typeface="Open Sans"/>
                  <a:ea typeface="Open Sans"/>
                  <a:cs typeface="Open Sans"/>
                  <a:sym typeface="Open Sans"/>
                </a:rPr>
                <a:t>The dataset only includes prices, excluding macroeconomic factors like interest rates, mortgage access, unemployment, and housing supply. This limits the ability to explain why prices change. Post-crisis periods also differ: COVID-19 offers limited post-recovery data, while 2008 provides a longer recovery window for analysis.</a:t>
              </a:r>
              <a:endParaRPr sz="1000">
                <a:solidFill>
                  <a:srgbClr val="FFFFFF"/>
                </a:solidFill>
                <a:latin typeface="Open Sans"/>
                <a:ea typeface="Open Sans"/>
                <a:cs typeface="Open Sans"/>
                <a:sym typeface="Open Sans"/>
              </a:endParaRPr>
            </a:p>
          </p:txBody>
        </p:sp>
        <p:sp>
          <p:nvSpPr>
            <p:cNvPr id="312" name="Google Shape;312;p36"/>
            <p:cNvSpPr txBox="1"/>
            <p:nvPr/>
          </p:nvSpPr>
          <p:spPr>
            <a:xfrm>
              <a:off x="0" y="-38100"/>
              <a:ext cx="3654300" cy="410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FFFFFF"/>
                  </a:solidFill>
                  <a:latin typeface="Open Sans"/>
                  <a:ea typeface="Open Sans"/>
                  <a:cs typeface="Open Sans"/>
                  <a:sym typeface="Open Sans"/>
                </a:rPr>
                <a:t>1. </a:t>
              </a:r>
              <a:r>
                <a:rPr lang="en" sz="1000" b="1">
                  <a:solidFill>
                    <a:srgbClr val="FFFFFF"/>
                  </a:solidFill>
                  <a:latin typeface="Open Sans"/>
                  <a:ea typeface="Open Sans"/>
                  <a:cs typeface="Open Sans"/>
                  <a:sym typeface="Open Sans"/>
                </a:rPr>
                <a:t>Data Challenges</a:t>
              </a:r>
              <a:endParaRPr sz="700" b="1"/>
            </a:p>
          </p:txBody>
        </p:sp>
        <p:sp>
          <p:nvSpPr>
            <p:cNvPr id="313" name="Google Shape;313;p36"/>
            <p:cNvSpPr txBox="1"/>
            <p:nvPr/>
          </p:nvSpPr>
          <p:spPr>
            <a:xfrm>
              <a:off x="-13" y="9678259"/>
              <a:ext cx="8636100" cy="2134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solidFill>
                    <a:srgbClr val="FFFFFF"/>
                  </a:solidFill>
                  <a:latin typeface="Open Sans"/>
                  <a:ea typeface="Open Sans"/>
                  <a:cs typeface="Open Sans"/>
                  <a:sym typeface="Open Sans"/>
                </a:rPr>
                <a:t>Metrics like RMSE, MAE, and R² measure accuracy but not policy or economic impact. The analysis focuses on average prices, which can hide regional differences and recovery variations.</a:t>
              </a:r>
              <a:endParaRPr sz="700"/>
            </a:p>
          </p:txBody>
        </p:sp>
        <p:sp>
          <p:nvSpPr>
            <p:cNvPr id="314" name="Google Shape;314;p36"/>
            <p:cNvSpPr txBox="1"/>
            <p:nvPr/>
          </p:nvSpPr>
          <p:spPr>
            <a:xfrm>
              <a:off x="-26" y="9153181"/>
              <a:ext cx="7029600" cy="410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FFFFFF"/>
                  </a:solidFill>
                  <a:latin typeface="Open Sans"/>
                  <a:ea typeface="Open Sans"/>
                  <a:cs typeface="Open Sans"/>
                  <a:sym typeface="Open Sans"/>
                </a:rPr>
                <a:t>3. </a:t>
              </a:r>
              <a:r>
                <a:rPr lang="en" sz="1000" b="1">
                  <a:solidFill>
                    <a:srgbClr val="FFFFFF"/>
                  </a:solidFill>
                  <a:latin typeface="Open Sans"/>
                  <a:ea typeface="Open Sans"/>
                  <a:cs typeface="Open Sans"/>
                  <a:sym typeface="Open Sans"/>
                </a:rPr>
                <a:t>Evaluation Constraints</a:t>
              </a:r>
              <a:endParaRPr sz="700" b="1"/>
            </a:p>
          </p:txBody>
        </p:sp>
      </p:grpSp>
      <p:grpSp>
        <p:nvGrpSpPr>
          <p:cNvPr id="315" name="Google Shape;315;p36"/>
          <p:cNvGrpSpPr/>
          <p:nvPr/>
        </p:nvGrpSpPr>
        <p:grpSpPr>
          <a:xfrm>
            <a:off x="5079150" y="1945711"/>
            <a:ext cx="3552892" cy="1689852"/>
            <a:chOff x="-80" y="-200919"/>
            <a:chExt cx="8636100" cy="4506272"/>
          </a:xfrm>
        </p:grpSpPr>
        <p:sp>
          <p:nvSpPr>
            <p:cNvPr id="316" name="Google Shape;316;p36"/>
            <p:cNvSpPr txBox="1"/>
            <p:nvPr/>
          </p:nvSpPr>
          <p:spPr>
            <a:xfrm>
              <a:off x="-80" y="447053"/>
              <a:ext cx="8636100" cy="38583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SzPts val="1100"/>
                <a:buFont typeface="Arial"/>
                <a:buNone/>
              </a:pPr>
              <a:r>
                <a:rPr lang="en" sz="1000">
                  <a:solidFill>
                    <a:srgbClr val="FFFFFF"/>
                  </a:solidFill>
                  <a:latin typeface="Open Sans"/>
                  <a:ea typeface="Open Sans"/>
                  <a:cs typeface="Open Sans"/>
                  <a:sym typeface="Open Sans"/>
                </a:rPr>
                <a:t>Housing markets are nonlinear, driven by investor sentiment, policy, and demographics. The time-based models ignore external shocks such as policy changes or interest rate cuts, making causality hard to assess.</a:t>
              </a:r>
              <a:endParaRPr sz="1000">
                <a:solidFill>
                  <a:srgbClr val="FFFFFF"/>
                </a:solidFill>
                <a:latin typeface="Open Sans"/>
                <a:ea typeface="Open Sans"/>
                <a:cs typeface="Open Sans"/>
                <a:sym typeface="Open Sans"/>
              </a:endParaRPr>
            </a:p>
            <a:p>
              <a:pPr marL="0" marR="0" lvl="0" indent="0" algn="l" rtl="0">
                <a:lnSpc>
                  <a:spcPct val="140000"/>
                </a:lnSpc>
                <a:spcBef>
                  <a:spcPts val="0"/>
                </a:spcBef>
                <a:spcAft>
                  <a:spcPts val="0"/>
                </a:spcAft>
                <a:buNone/>
              </a:pPr>
              <a:r>
                <a:rPr lang="en" sz="1000">
                  <a:solidFill>
                    <a:srgbClr val="FFFFFF"/>
                  </a:solidFill>
                  <a:latin typeface="Open Sans"/>
                  <a:ea typeface="Open Sans"/>
                  <a:cs typeface="Open Sans"/>
                  <a:sym typeface="Open Sans"/>
                </a:rPr>
                <a:t>SARIMA performance depends heavily on parameter selection, and tuning these parameters can be time-consuming and inefficient.</a:t>
              </a:r>
              <a:endParaRPr sz="1000">
                <a:solidFill>
                  <a:srgbClr val="FFFFFF"/>
                </a:solidFill>
                <a:latin typeface="Open Sans"/>
                <a:ea typeface="Open Sans"/>
                <a:cs typeface="Open Sans"/>
                <a:sym typeface="Open Sans"/>
              </a:endParaRPr>
            </a:p>
          </p:txBody>
        </p:sp>
        <p:sp>
          <p:nvSpPr>
            <p:cNvPr id="317" name="Google Shape;317;p36"/>
            <p:cNvSpPr txBox="1"/>
            <p:nvPr/>
          </p:nvSpPr>
          <p:spPr>
            <a:xfrm>
              <a:off x="-49" y="-200919"/>
              <a:ext cx="4750200" cy="410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a:solidFill>
                    <a:srgbClr val="FFFFFF"/>
                  </a:solidFill>
                  <a:latin typeface="Open Sans"/>
                  <a:ea typeface="Open Sans"/>
                  <a:cs typeface="Open Sans"/>
                  <a:sym typeface="Open Sans"/>
                </a:rPr>
                <a:t>2. Model Limitations</a:t>
              </a:r>
              <a:endParaRPr sz="700" b="1"/>
            </a:p>
          </p:txBody>
        </p:sp>
      </p:grpSp>
      <p:sp>
        <p:nvSpPr>
          <p:cNvPr id="318" name="Google Shape;318;p36"/>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FFFFFF"/>
                </a:solidFill>
                <a:latin typeface="Open Sans"/>
                <a:ea typeface="Open Sans"/>
                <a:cs typeface="Open Sans"/>
                <a:sym typeface="Open Sans"/>
              </a:rPr>
              <a:t>N  E  X  T</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2"/>
        <p:cNvGrpSpPr/>
        <p:nvPr/>
      </p:nvGrpSpPr>
      <p:grpSpPr>
        <a:xfrm>
          <a:off x="0" y="0"/>
          <a:ext cx="0" cy="0"/>
          <a:chOff x="0" y="0"/>
          <a:chExt cx="0" cy="0"/>
        </a:xfrm>
      </p:grpSpPr>
      <p:pic>
        <p:nvPicPr>
          <p:cNvPr id="323" name="Google Shape;323;p37"/>
          <p:cNvPicPr preferRelativeResize="0"/>
          <p:nvPr/>
        </p:nvPicPr>
        <p:blipFill rotWithShape="1">
          <a:blip r:embed="rId3">
            <a:alphaModFix/>
          </a:blip>
          <a:srcRect t="5019" b="5028"/>
          <a:stretch/>
        </p:blipFill>
        <p:spPr>
          <a:xfrm>
            <a:off x="0" y="-41375"/>
            <a:ext cx="4516392" cy="6093900"/>
          </a:xfrm>
          <a:prstGeom prst="rect">
            <a:avLst/>
          </a:prstGeom>
          <a:noFill/>
          <a:ln>
            <a:noFill/>
          </a:ln>
        </p:spPr>
      </p:pic>
      <p:cxnSp>
        <p:nvCxnSpPr>
          <p:cNvPr id="324" name="Google Shape;324;p37"/>
          <p:cNvCxnSpPr/>
          <p:nvPr/>
        </p:nvCxnSpPr>
        <p:spPr>
          <a:xfrm rot="5400000">
            <a:off x="3188066" y="-162521"/>
            <a:ext cx="3084900" cy="0"/>
          </a:xfrm>
          <a:prstGeom prst="straightConnector1">
            <a:avLst/>
          </a:prstGeom>
          <a:noFill/>
          <a:ln w="9525" cap="flat" cmpd="sng">
            <a:solidFill>
              <a:srgbClr val="FFFFFF"/>
            </a:solidFill>
            <a:prstDash val="solid"/>
            <a:round/>
            <a:headEnd type="none" w="sm" len="sm"/>
            <a:tailEnd type="none" w="sm" len="sm"/>
          </a:ln>
        </p:spPr>
      </p:cxnSp>
      <p:cxnSp>
        <p:nvCxnSpPr>
          <p:cNvPr id="325" name="Google Shape;325;p37"/>
          <p:cNvCxnSpPr/>
          <p:nvPr/>
        </p:nvCxnSpPr>
        <p:spPr>
          <a:xfrm rot="5400000">
            <a:off x="7330632" y="5270048"/>
            <a:ext cx="2602800" cy="0"/>
          </a:xfrm>
          <a:prstGeom prst="straightConnector1">
            <a:avLst/>
          </a:prstGeom>
          <a:noFill/>
          <a:ln w="9525" cap="flat" cmpd="sng">
            <a:solidFill>
              <a:srgbClr val="FFFFFF"/>
            </a:solidFill>
            <a:prstDash val="solid"/>
            <a:round/>
            <a:headEnd type="none" w="sm" len="sm"/>
            <a:tailEnd type="none" w="sm" len="sm"/>
          </a:ln>
        </p:spPr>
      </p:cxnSp>
      <p:grpSp>
        <p:nvGrpSpPr>
          <p:cNvPr id="326" name="Google Shape;326;p37"/>
          <p:cNvGrpSpPr/>
          <p:nvPr/>
        </p:nvGrpSpPr>
        <p:grpSpPr>
          <a:xfrm>
            <a:off x="8837359" y="-72329"/>
            <a:ext cx="1542830" cy="5808358"/>
            <a:chOff x="0" y="-38100"/>
            <a:chExt cx="812700" cy="3059607"/>
          </a:xfrm>
        </p:grpSpPr>
        <p:sp>
          <p:nvSpPr>
            <p:cNvPr id="327" name="Google Shape;327;p37"/>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FFFFFF">
                <a:alpha val="13330"/>
              </a:srgbClr>
            </a:solidFill>
            <a:ln>
              <a:noFill/>
            </a:ln>
          </p:spPr>
          <p:txBody>
            <a:bodyPr/>
            <a:lstStyle/>
            <a:p>
              <a:endParaRPr lang="en-US"/>
            </a:p>
          </p:txBody>
        </p:sp>
        <p:sp>
          <p:nvSpPr>
            <p:cNvPr id="328" name="Google Shape;328;p37"/>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9" name="Google Shape;329;p37"/>
          <p:cNvSpPr txBox="1"/>
          <p:nvPr/>
        </p:nvSpPr>
        <p:spPr>
          <a:xfrm>
            <a:off x="514350" y="1657367"/>
            <a:ext cx="3684900" cy="461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3000" b="1">
                <a:solidFill>
                  <a:srgbClr val="FFFFFF"/>
                </a:solidFill>
                <a:latin typeface="Open Sans"/>
                <a:ea typeface="Open Sans"/>
                <a:cs typeface="Open Sans"/>
                <a:sym typeface="Open Sans"/>
              </a:rPr>
              <a:t>Conclusions</a:t>
            </a:r>
            <a:endParaRPr sz="700" b="1">
              <a:latin typeface="Open Sans"/>
              <a:ea typeface="Open Sans"/>
              <a:cs typeface="Open Sans"/>
              <a:sym typeface="Open Sans"/>
            </a:endParaRPr>
          </a:p>
        </p:txBody>
      </p:sp>
      <p:grpSp>
        <p:nvGrpSpPr>
          <p:cNvPr id="330" name="Google Shape;330;p37"/>
          <p:cNvGrpSpPr/>
          <p:nvPr/>
        </p:nvGrpSpPr>
        <p:grpSpPr>
          <a:xfrm>
            <a:off x="5079175" y="536440"/>
            <a:ext cx="3238537" cy="3188197"/>
            <a:chOff x="-13" y="-38100"/>
            <a:chExt cx="8636100" cy="8501858"/>
          </a:xfrm>
        </p:grpSpPr>
        <p:sp>
          <p:nvSpPr>
            <p:cNvPr id="331" name="Google Shape;331;p37"/>
            <p:cNvSpPr txBox="1"/>
            <p:nvPr/>
          </p:nvSpPr>
          <p:spPr>
            <a:xfrm>
              <a:off x="-13" y="523026"/>
              <a:ext cx="8636100" cy="3858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solidFill>
                    <a:srgbClr val="FFFFFF"/>
                  </a:solidFill>
                  <a:latin typeface="Open Sans"/>
                  <a:ea typeface="Open Sans"/>
                  <a:cs typeface="Open Sans"/>
                  <a:sym typeface="Open Sans"/>
                </a:rPr>
                <a:t>Our research shows how regional housing data and advanced time-series models can help predict market trends and guide investment decisions. While the results reveal both strengths and limitations, they provide a solid foundation for improving prediction accuracy and offering valuable insights for policymakers and investors.</a:t>
              </a:r>
              <a:endParaRPr sz="1000">
                <a:solidFill>
                  <a:srgbClr val="FFFFFF"/>
                </a:solidFill>
                <a:latin typeface="Open Sans"/>
                <a:ea typeface="Open Sans"/>
                <a:cs typeface="Open Sans"/>
                <a:sym typeface="Open Sans"/>
              </a:endParaRPr>
            </a:p>
          </p:txBody>
        </p:sp>
        <p:sp>
          <p:nvSpPr>
            <p:cNvPr id="332" name="Google Shape;332;p37"/>
            <p:cNvSpPr txBox="1"/>
            <p:nvPr/>
          </p:nvSpPr>
          <p:spPr>
            <a:xfrm>
              <a:off x="0" y="-38100"/>
              <a:ext cx="3654300" cy="410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FFFFFF"/>
                  </a:solidFill>
                  <a:latin typeface="Open Sans"/>
                  <a:ea typeface="Open Sans"/>
                  <a:cs typeface="Open Sans"/>
                  <a:sym typeface="Open Sans"/>
                </a:rPr>
                <a:t>1.Outcome</a:t>
              </a:r>
              <a:endParaRPr sz="700" b="1"/>
            </a:p>
          </p:txBody>
        </p:sp>
        <p:sp>
          <p:nvSpPr>
            <p:cNvPr id="333" name="Google Shape;333;p37"/>
            <p:cNvSpPr txBox="1"/>
            <p:nvPr/>
          </p:nvSpPr>
          <p:spPr>
            <a:xfrm>
              <a:off x="0" y="8176358"/>
              <a:ext cx="3654300" cy="287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p>
          </p:txBody>
        </p:sp>
      </p:grpSp>
      <p:grpSp>
        <p:nvGrpSpPr>
          <p:cNvPr id="334" name="Google Shape;334;p37"/>
          <p:cNvGrpSpPr/>
          <p:nvPr/>
        </p:nvGrpSpPr>
        <p:grpSpPr>
          <a:xfrm>
            <a:off x="5057598" y="2379707"/>
            <a:ext cx="3238544" cy="1854455"/>
            <a:chOff x="-19" y="5141816"/>
            <a:chExt cx="8636119" cy="4945214"/>
          </a:xfrm>
        </p:grpSpPr>
        <p:sp>
          <p:nvSpPr>
            <p:cNvPr id="335" name="Google Shape;335;p37"/>
            <p:cNvSpPr txBox="1"/>
            <p:nvPr/>
          </p:nvSpPr>
          <p:spPr>
            <a:xfrm>
              <a:off x="0" y="5653930"/>
              <a:ext cx="8636100" cy="4433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solidFill>
                    <a:srgbClr val="FFFFFF"/>
                  </a:solidFill>
                  <a:latin typeface="Open Sans"/>
                  <a:ea typeface="Open Sans"/>
                  <a:cs typeface="Open Sans"/>
                  <a:sym typeface="Open Sans"/>
                </a:rPr>
                <a:t>Regression models using period and state dummies showed that both the 2008 and COVID-19 crises significantly disrupted housing returns. States like D.C., Massachusetts, and Hawaii saw higher returns than inland areas. Despite significance, the low R² (0.001) indicates housing performance is highly localized and driven by broader social and economic factors.</a:t>
              </a:r>
              <a:endParaRPr sz="700"/>
            </a:p>
          </p:txBody>
        </p:sp>
        <p:sp>
          <p:nvSpPr>
            <p:cNvPr id="336" name="Google Shape;336;p37"/>
            <p:cNvSpPr txBox="1"/>
            <p:nvPr/>
          </p:nvSpPr>
          <p:spPr>
            <a:xfrm>
              <a:off x="-19" y="5141816"/>
              <a:ext cx="4750200" cy="410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i="0" u="none" strike="noStrike" cap="none">
                  <a:solidFill>
                    <a:srgbClr val="FFFFFF"/>
                  </a:solidFill>
                  <a:latin typeface="Open Sans"/>
                  <a:ea typeface="Open Sans"/>
                  <a:cs typeface="Open Sans"/>
                  <a:sym typeface="Open Sans"/>
                </a:rPr>
                <a:t>2.Model Performance</a:t>
              </a:r>
              <a:endParaRPr sz="700" b="1"/>
            </a:p>
          </p:txBody>
        </p:sp>
      </p:grpSp>
      <p:sp>
        <p:nvSpPr>
          <p:cNvPr id="337" name="Google Shape;337;p37"/>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FFFFFF"/>
                </a:solidFill>
                <a:latin typeface="Open Sans"/>
                <a:ea typeface="Open Sans"/>
                <a:cs typeface="Open Sans"/>
                <a:sym typeface="Open Sans"/>
              </a:rPr>
              <a:t>N  E  X  T</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38"/>
          <p:cNvPicPr preferRelativeResize="0"/>
          <p:nvPr/>
        </p:nvPicPr>
        <p:blipFill rotWithShape="1">
          <a:blip r:embed="rId3">
            <a:alphaModFix/>
          </a:blip>
          <a:srcRect t="4145" b="4145"/>
          <a:stretch/>
        </p:blipFill>
        <p:spPr>
          <a:xfrm rot="10800000" flipH="1">
            <a:off x="0" y="-1"/>
            <a:ext cx="4730524" cy="5143500"/>
          </a:xfrm>
          <a:prstGeom prst="rect">
            <a:avLst/>
          </a:prstGeom>
          <a:noFill/>
          <a:ln>
            <a:noFill/>
          </a:ln>
        </p:spPr>
      </p:pic>
      <p:cxnSp>
        <p:nvCxnSpPr>
          <p:cNvPr id="343" name="Google Shape;343;p38"/>
          <p:cNvCxnSpPr/>
          <p:nvPr/>
        </p:nvCxnSpPr>
        <p:spPr>
          <a:xfrm rot="5400000">
            <a:off x="3188066" y="-162521"/>
            <a:ext cx="3084900" cy="0"/>
          </a:xfrm>
          <a:prstGeom prst="straightConnector1">
            <a:avLst/>
          </a:prstGeom>
          <a:noFill/>
          <a:ln w="9525" cap="flat" cmpd="sng">
            <a:solidFill>
              <a:srgbClr val="000000"/>
            </a:solidFill>
            <a:prstDash val="solid"/>
            <a:round/>
            <a:headEnd type="none" w="sm" len="sm"/>
            <a:tailEnd type="none" w="sm" len="sm"/>
          </a:ln>
        </p:spPr>
      </p:cxnSp>
      <p:cxnSp>
        <p:nvCxnSpPr>
          <p:cNvPr id="344" name="Google Shape;344;p38"/>
          <p:cNvCxnSpPr/>
          <p:nvPr/>
        </p:nvCxnSpPr>
        <p:spPr>
          <a:xfrm rot="5400000">
            <a:off x="7330632" y="5270048"/>
            <a:ext cx="2602800" cy="0"/>
          </a:xfrm>
          <a:prstGeom prst="straightConnector1">
            <a:avLst/>
          </a:prstGeom>
          <a:noFill/>
          <a:ln w="9525" cap="flat" cmpd="sng">
            <a:solidFill>
              <a:srgbClr val="000000"/>
            </a:solidFill>
            <a:prstDash val="solid"/>
            <a:round/>
            <a:headEnd type="none" w="sm" len="sm"/>
            <a:tailEnd type="none" w="sm" len="sm"/>
          </a:ln>
        </p:spPr>
      </p:cxnSp>
      <p:grpSp>
        <p:nvGrpSpPr>
          <p:cNvPr id="345" name="Google Shape;345;p38"/>
          <p:cNvGrpSpPr/>
          <p:nvPr/>
        </p:nvGrpSpPr>
        <p:grpSpPr>
          <a:xfrm>
            <a:off x="8837359" y="-72329"/>
            <a:ext cx="1542830" cy="5808358"/>
            <a:chOff x="0" y="-38100"/>
            <a:chExt cx="812700" cy="3059607"/>
          </a:xfrm>
        </p:grpSpPr>
        <p:sp>
          <p:nvSpPr>
            <p:cNvPr id="346" name="Google Shape;346;p38"/>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13330"/>
              </a:srgbClr>
            </a:solidFill>
            <a:ln>
              <a:noFill/>
            </a:ln>
          </p:spPr>
          <p:txBody>
            <a:bodyPr/>
            <a:lstStyle/>
            <a:p>
              <a:endParaRPr lang="en-US"/>
            </a:p>
          </p:txBody>
        </p:sp>
        <p:sp>
          <p:nvSpPr>
            <p:cNvPr id="347" name="Google Shape;347;p38"/>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48" name="Google Shape;348;p38"/>
          <p:cNvSpPr txBox="1"/>
          <p:nvPr/>
        </p:nvSpPr>
        <p:spPr>
          <a:xfrm>
            <a:off x="514350" y="1657367"/>
            <a:ext cx="3684900" cy="477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3100" b="1">
                <a:solidFill>
                  <a:schemeClr val="lt1"/>
                </a:solidFill>
                <a:latin typeface="Open Sans"/>
                <a:ea typeface="Open Sans"/>
                <a:cs typeface="Open Sans"/>
                <a:sym typeface="Open Sans"/>
              </a:rPr>
              <a:t>Recommendations</a:t>
            </a:r>
            <a:endParaRPr sz="800" b="1">
              <a:solidFill>
                <a:schemeClr val="lt1"/>
              </a:solidFill>
              <a:latin typeface="Open Sans"/>
              <a:ea typeface="Open Sans"/>
              <a:cs typeface="Open Sans"/>
              <a:sym typeface="Open Sans"/>
            </a:endParaRPr>
          </a:p>
        </p:txBody>
      </p:sp>
      <p:sp>
        <p:nvSpPr>
          <p:cNvPr id="349" name="Google Shape;349;p38"/>
          <p:cNvSpPr txBox="1"/>
          <p:nvPr/>
        </p:nvSpPr>
        <p:spPr>
          <a:xfrm>
            <a:off x="5079175" y="793649"/>
            <a:ext cx="3238500" cy="77559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dirty="0">
                <a:latin typeface="Open Sans"/>
                <a:ea typeface="Open Sans"/>
                <a:cs typeface="Open Sans"/>
                <a:sym typeface="Open Sans"/>
              </a:rPr>
              <a:t>To capture the bigger economic environment that influences the house price return, include macroeconomic information such as GDP growth, consumer mood, interest rates, unemployment rates, mortgage lending rates</a:t>
            </a:r>
            <a:endParaRPr sz="900" i="0" u="none" strike="noStrike" cap="none" dirty="0">
              <a:solidFill>
                <a:srgbClr val="000000"/>
              </a:solidFill>
              <a:latin typeface="Open Sans"/>
              <a:ea typeface="Open Sans"/>
              <a:cs typeface="Open Sans"/>
              <a:sym typeface="Open Sans"/>
            </a:endParaRPr>
          </a:p>
        </p:txBody>
      </p:sp>
      <p:sp>
        <p:nvSpPr>
          <p:cNvPr id="350" name="Google Shape;350;p38"/>
          <p:cNvSpPr txBox="1"/>
          <p:nvPr/>
        </p:nvSpPr>
        <p:spPr>
          <a:xfrm>
            <a:off x="5079170" y="568050"/>
            <a:ext cx="2857500" cy="153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dirty="0">
                <a:solidFill>
                  <a:srgbClr val="000000"/>
                </a:solidFill>
                <a:latin typeface="Open Sans"/>
                <a:ea typeface="Open Sans"/>
                <a:cs typeface="Open Sans"/>
                <a:sym typeface="Open Sans"/>
              </a:rPr>
              <a:t>1.Expanding Data Sources:</a:t>
            </a:r>
            <a:endParaRPr sz="700" dirty="0"/>
          </a:p>
        </p:txBody>
      </p:sp>
      <p:sp>
        <p:nvSpPr>
          <p:cNvPr id="351" name="Google Shape;351;p38"/>
          <p:cNvSpPr txBox="1"/>
          <p:nvPr/>
        </p:nvSpPr>
        <p:spPr>
          <a:xfrm>
            <a:off x="5079170" y="3635177"/>
            <a:ext cx="3216950" cy="96949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dirty="0">
                <a:latin typeface="Open Sans"/>
                <a:ea typeface="Open Sans"/>
                <a:cs typeface="Open Sans"/>
                <a:sym typeface="Open Sans"/>
              </a:rPr>
              <a:t>Create an interactive dashboard showing historical, current, and projected housing values by region.</a:t>
            </a:r>
            <a:endParaRPr sz="900" dirty="0">
              <a:latin typeface="Open Sans"/>
              <a:ea typeface="Open Sans"/>
              <a:cs typeface="Open Sans"/>
              <a:sym typeface="Open Sans"/>
            </a:endParaRPr>
          </a:p>
          <a:p>
            <a:pPr marL="0" marR="0" lvl="0" indent="0" algn="l" rtl="0">
              <a:lnSpc>
                <a:spcPct val="140000"/>
              </a:lnSpc>
              <a:spcBef>
                <a:spcPts val="0"/>
              </a:spcBef>
              <a:spcAft>
                <a:spcPts val="0"/>
              </a:spcAft>
              <a:buNone/>
            </a:pPr>
            <a:r>
              <a:rPr lang="en" sz="900" dirty="0">
                <a:latin typeface="Open Sans"/>
                <a:ea typeface="Open Sans"/>
                <a:cs typeface="Open Sans"/>
                <a:sym typeface="Open Sans"/>
              </a:rPr>
              <a:t>Encourage financial institutions and governments to use model insights for early warnings, risk management, and housing planning.</a:t>
            </a:r>
            <a:endParaRPr sz="900" dirty="0">
              <a:latin typeface="Open Sans"/>
              <a:ea typeface="Open Sans"/>
              <a:cs typeface="Open Sans"/>
              <a:sym typeface="Open Sans"/>
            </a:endParaRPr>
          </a:p>
        </p:txBody>
      </p:sp>
      <p:sp>
        <p:nvSpPr>
          <p:cNvPr id="352" name="Google Shape;352;p38"/>
          <p:cNvSpPr txBox="1"/>
          <p:nvPr/>
        </p:nvSpPr>
        <p:spPr>
          <a:xfrm>
            <a:off x="5079170" y="3327400"/>
            <a:ext cx="2727650" cy="21544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dirty="0">
                <a:solidFill>
                  <a:srgbClr val="000000"/>
                </a:solidFill>
                <a:latin typeface="Open Sans"/>
                <a:ea typeface="Open Sans"/>
                <a:cs typeface="Open Sans"/>
                <a:sym typeface="Open Sans"/>
              </a:rPr>
              <a:t>3.Applications in Practice and Policy</a:t>
            </a:r>
            <a:endParaRPr sz="700" dirty="0"/>
          </a:p>
        </p:txBody>
      </p:sp>
      <p:grpSp>
        <p:nvGrpSpPr>
          <p:cNvPr id="353" name="Google Shape;353;p38"/>
          <p:cNvGrpSpPr/>
          <p:nvPr/>
        </p:nvGrpSpPr>
        <p:grpSpPr>
          <a:xfrm>
            <a:off x="5079175" y="1734347"/>
            <a:ext cx="3238537" cy="1255194"/>
            <a:chOff x="-13" y="-587554"/>
            <a:chExt cx="8636100" cy="2774683"/>
          </a:xfrm>
        </p:grpSpPr>
        <p:sp>
          <p:nvSpPr>
            <p:cNvPr id="354" name="Google Shape;354;p38"/>
            <p:cNvSpPr txBox="1"/>
            <p:nvPr/>
          </p:nvSpPr>
          <p:spPr>
            <a:xfrm>
              <a:off x="-13" y="43999"/>
              <a:ext cx="8636100" cy="214313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dirty="0">
                  <a:latin typeface="Open Sans"/>
                  <a:ea typeface="Open Sans"/>
                  <a:cs typeface="Open Sans"/>
                  <a:sym typeface="Open Sans"/>
                </a:rPr>
                <a:t>Use hybrid models combining SARIMA with ML methods (Random Forest, XGBoost, LSTM) to capture nonlinear and long-term trends.</a:t>
              </a:r>
              <a:endParaRPr sz="900" dirty="0">
                <a:latin typeface="Open Sans"/>
                <a:ea typeface="Open Sans"/>
                <a:cs typeface="Open Sans"/>
                <a:sym typeface="Open Sans"/>
              </a:endParaRPr>
            </a:p>
            <a:p>
              <a:pPr marL="0" marR="0" lvl="0" indent="0" algn="l" rtl="0">
                <a:lnSpc>
                  <a:spcPct val="140000"/>
                </a:lnSpc>
                <a:spcBef>
                  <a:spcPts val="0"/>
                </a:spcBef>
                <a:spcAft>
                  <a:spcPts val="0"/>
                </a:spcAft>
                <a:buNone/>
              </a:pPr>
              <a:r>
                <a:rPr lang="en" sz="900" dirty="0">
                  <a:latin typeface="Open Sans"/>
                  <a:ea typeface="Open Sans"/>
                  <a:cs typeface="Open Sans"/>
                  <a:sym typeface="Open Sans"/>
                </a:rPr>
                <a:t>Apply automated hyperparameter tuning (Grid Search or Bayesian Optimization) for more accurate regional forecasts.</a:t>
              </a:r>
              <a:endParaRPr sz="900" dirty="0">
                <a:latin typeface="Open Sans"/>
                <a:ea typeface="Open Sans"/>
                <a:cs typeface="Open Sans"/>
                <a:sym typeface="Open Sans"/>
              </a:endParaRPr>
            </a:p>
          </p:txBody>
        </p:sp>
        <p:sp>
          <p:nvSpPr>
            <p:cNvPr id="355" name="Google Shape;355;p38"/>
            <p:cNvSpPr txBox="1"/>
            <p:nvPr/>
          </p:nvSpPr>
          <p:spPr>
            <a:xfrm>
              <a:off x="0" y="-587554"/>
              <a:ext cx="3397800" cy="410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dirty="0">
                  <a:solidFill>
                    <a:srgbClr val="000000"/>
                  </a:solidFill>
                  <a:latin typeface="Open Sans"/>
                  <a:ea typeface="Open Sans"/>
                  <a:cs typeface="Open Sans"/>
                  <a:sym typeface="Open Sans"/>
                </a:rPr>
                <a:t>2.Model Refinements</a:t>
              </a:r>
              <a:endParaRPr sz="700" dirty="0"/>
            </a:p>
          </p:txBody>
        </p:sp>
      </p:grpSp>
      <p:sp>
        <p:nvSpPr>
          <p:cNvPr id="356" name="Google Shape;356;p38"/>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000000"/>
                </a:solidFill>
                <a:latin typeface="Open Sans"/>
                <a:ea typeface="Open Sans"/>
                <a:cs typeface="Open Sans"/>
                <a:sym typeface="Open Sans"/>
              </a:rPr>
              <a:t>N  E  X  T</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39"/>
          <p:cNvPicPr preferRelativeResize="0"/>
          <p:nvPr/>
        </p:nvPicPr>
        <p:blipFill rotWithShape="1">
          <a:blip r:embed="rId3">
            <a:alphaModFix/>
          </a:blip>
          <a:srcRect t="11362" b="11361"/>
          <a:stretch/>
        </p:blipFill>
        <p:spPr>
          <a:xfrm>
            <a:off x="0" y="0"/>
            <a:ext cx="9144000" cy="5143500"/>
          </a:xfrm>
          <a:prstGeom prst="rect">
            <a:avLst/>
          </a:prstGeom>
          <a:noFill/>
          <a:ln>
            <a:noFill/>
          </a:ln>
        </p:spPr>
      </p:pic>
      <p:grpSp>
        <p:nvGrpSpPr>
          <p:cNvPr id="362" name="Google Shape;362;p39"/>
          <p:cNvGrpSpPr/>
          <p:nvPr/>
        </p:nvGrpSpPr>
        <p:grpSpPr>
          <a:xfrm>
            <a:off x="-4762" y="1950600"/>
            <a:ext cx="4714065" cy="1251874"/>
            <a:chOff x="0" y="0"/>
            <a:chExt cx="12570839" cy="3338331"/>
          </a:xfrm>
        </p:grpSpPr>
        <p:sp>
          <p:nvSpPr>
            <p:cNvPr id="363" name="Google Shape;363;p39"/>
            <p:cNvSpPr/>
            <p:nvPr/>
          </p:nvSpPr>
          <p:spPr>
            <a:xfrm>
              <a:off x="0" y="0"/>
              <a:ext cx="12570839" cy="3338331"/>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4" name="Google Shape;364;p39"/>
            <p:cNvSpPr txBox="1"/>
            <p:nvPr/>
          </p:nvSpPr>
          <p:spPr>
            <a:xfrm>
              <a:off x="1924924" y="449988"/>
              <a:ext cx="8595740" cy="243835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3000" b="1" i="0" u="none" strike="noStrike" cap="none">
                  <a:solidFill>
                    <a:srgbClr val="000000"/>
                  </a:solidFill>
                  <a:latin typeface="Open Sans"/>
                  <a:ea typeface="Open Sans"/>
                  <a:cs typeface="Open Sans"/>
                  <a:sym typeface="Open Sans"/>
                </a:rPr>
                <a:t>It's so lovely to meet all of you!</a:t>
              </a:r>
              <a:endParaRPr sz="700"/>
            </a:p>
          </p:txBody>
        </p:sp>
      </p:grpSp>
      <p:cxnSp>
        <p:nvCxnSpPr>
          <p:cNvPr id="365" name="Google Shape;365;p39"/>
          <p:cNvCxnSpPr/>
          <p:nvPr/>
        </p:nvCxnSpPr>
        <p:spPr>
          <a:xfrm rot="5399999">
            <a:off x="-857978" y="189098"/>
            <a:ext cx="3084866" cy="0"/>
          </a:xfrm>
          <a:prstGeom prst="straightConnector1">
            <a:avLst/>
          </a:prstGeom>
          <a:noFill/>
          <a:ln w="9525" cap="flat" cmpd="sng">
            <a:solidFill>
              <a:srgbClr val="FFFFFF"/>
            </a:solidFill>
            <a:prstDash val="solid"/>
            <a:round/>
            <a:headEnd type="none" w="sm" len="sm"/>
            <a:tailEnd type="none" w="sm" len="sm"/>
          </a:ln>
        </p:spPr>
      </p:cxnSp>
      <p:cxnSp>
        <p:nvCxnSpPr>
          <p:cNvPr id="366" name="Google Shape;366;p39"/>
          <p:cNvCxnSpPr/>
          <p:nvPr/>
        </p:nvCxnSpPr>
        <p:spPr>
          <a:xfrm rot="5399999">
            <a:off x="-857978" y="4949640"/>
            <a:ext cx="3084866" cy="0"/>
          </a:xfrm>
          <a:prstGeom prst="straightConnector1">
            <a:avLst/>
          </a:prstGeom>
          <a:noFill/>
          <a:ln w="9525" cap="flat" cmpd="sng">
            <a:solidFill>
              <a:srgbClr val="FFFFFF"/>
            </a:solidFill>
            <a:prstDash val="solid"/>
            <a:round/>
            <a:headEnd type="none" w="sm" len="sm"/>
            <a:tailEnd type="none" w="sm" len="sm"/>
          </a:ln>
        </p:spPr>
      </p:cxnSp>
      <p:sp>
        <p:nvSpPr>
          <p:cNvPr id="367" name="Google Shape;367;p39"/>
          <p:cNvSpPr txBox="1"/>
          <p:nvPr/>
        </p:nvSpPr>
        <p:spPr>
          <a:xfrm>
            <a:off x="5091445" y="2481422"/>
            <a:ext cx="1619245" cy="16160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0" i="0" u="none" strike="noStrike" cap="none">
                <a:solidFill>
                  <a:srgbClr val="FFFFFF"/>
                </a:solidFill>
                <a:latin typeface="Open Sans"/>
                <a:ea typeface="Open Sans"/>
                <a:cs typeface="Open Sans"/>
                <a:sym typeface="Open Sans"/>
              </a:rPr>
              <a:t>Thank you for listening.</a:t>
            </a:r>
            <a:endParaRPr sz="700"/>
          </a:p>
        </p:txBody>
      </p:sp>
      <p:grpSp>
        <p:nvGrpSpPr>
          <p:cNvPr id="368" name="Google Shape;368;p39"/>
          <p:cNvGrpSpPr/>
          <p:nvPr/>
        </p:nvGrpSpPr>
        <p:grpSpPr>
          <a:xfrm>
            <a:off x="8837359" y="-72329"/>
            <a:ext cx="1543020" cy="5808358"/>
            <a:chOff x="0" y="-38100"/>
            <a:chExt cx="812800" cy="3059607"/>
          </a:xfrm>
        </p:grpSpPr>
        <p:sp>
          <p:nvSpPr>
            <p:cNvPr id="369" name="Google Shape;369;p39"/>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13333"/>
              </a:srgbClr>
            </a:solidFill>
            <a:ln>
              <a:noFill/>
            </a:ln>
          </p:spPr>
          <p:txBody>
            <a:bodyPr/>
            <a:lstStyle/>
            <a:p>
              <a:endParaRPr lang="en-US"/>
            </a:p>
          </p:txBody>
        </p:sp>
        <p:sp>
          <p:nvSpPr>
            <p:cNvPr id="370" name="Google Shape;370;p39"/>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71" name="Google Shape;371;p39"/>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6"/>
          <p:cNvPicPr preferRelativeResize="0"/>
          <p:nvPr/>
        </p:nvPicPr>
        <p:blipFill rotWithShape="1">
          <a:blip r:embed="rId3">
            <a:alphaModFix/>
          </a:blip>
          <a:srcRect t="24648" b="24647"/>
          <a:stretch/>
        </p:blipFill>
        <p:spPr>
          <a:xfrm>
            <a:off x="5029200" y="-48919"/>
            <a:ext cx="4114800" cy="2571750"/>
          </a:xfrm>
          <a:prstGeom prst="rect">
            <a:avLst/>
          </a:prstGeom>
          <a:noFill/>
          <a:ln>
            <a:noFill/>
          </a:ln>
        </p:spPr>
      </p:pic>
      <p:pic>
        <p:nvPicPr>
          <p:cNvPr id="147" name="Google Shape;147;p26"/>
          <p:cNvPicPr preferRelativeResize="0"/>
          <p:nvPr/>
        </p:nvPicPr>
        <p:blipFill rotWithShape="1">
          <a:blip r:embed="rId4">
            <a:alphaModFix/>
          </a:blip>
          <a:srcRect t="4144" b="4143"/>
          <a:stretch/>
        </p:blipFill>
        <p:spPr>
          <a:xfrm>
            <a:off x="5029200" y="2669589"/>
            <a:ext cx="4114800" cy="2515842"/>
          </a:xfrm>
          <a:prstGeom prst="rect">
            <a:avLst/>
          </a:prstGeom>
          <a:noFill/>
          <a:ln>
            <a:noFill/>
          </a:ln>
        </p:spPr>
      </p:pic>
      <p:sp>
        <p:nvSpPr>
          <p:cNvPr id="148" name="Google Shape;148;p26"/>
          <p:cNvSpPr txBox="1"/>
          <p:nvPr/>
        </p:nvSpPr>
        <p:spPr>
          <a:xfrm>
            <a:off x="514350" y="754580"/>
            <a:ext cx="33528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000" b="1">
                <a:latin typeface="Open Sans"/>
                <a:ea typeface="Open Sans"/>
                <a:cs typeface="Open Sans"/>
                <a:sym typeface="Open Sans"/>
              </a:rPr>
              <a:t>Introduction</a:t>
            </a:r>
            <a:endParaRPr sz="700" b="1">
              <a:latin typeface="Open Sans"/>
              <a:ea typeface="Open Sans"/>
              <a:cs typeface="Open Sans"/>
              <a:sym typeface="Open Sans"/>
            </a:endParaRPr>
          </a:p>
        </p:txBody>
      </p:sp>
      <p:grpSp>
        <p:nvGrpSpPr>
          <p:cNvPr id="149" name="Google Shape;149;p26"/>
          <p:cNvGrpSpPr/>
          <p:nvPr/>
        </p:nvGrpSpPr>
        <p:grpSpPr>
          <a:xfrm>
            <a:off x="514388" y="1440966"/>
            <a:ext cx="3352725" cy="1130786"/>
            <a:chOff x="0" y="-38100"/>
            <a:chExt cx="8940600" cy="3015429"/>
          </a:xfrm>
        </p:grpSpPr>
        <p:sp>
          <p:nvSpPr>
            <p:cNvPr id="150" name="Google Shape;150;p26"/>
            <p:cNvSpPr txBox="1"/>
            <p:nvPr/>
          </p:nvSpPr>
          <p:spPr>
            <a:xfrm>
              <a:off x="0" y="-38100"/>
              <a:ext cx="6193800" cy="410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a:latin typeface="Open Sans"/>
                  <a:ea typeface="Open Sans"/>
                  <a:cs typeface="Open Sans"/>
                  <a:sym typeface="Open Sans"/>
                </a:rPr>
                <a:t>Problem Statement:</a:t>
              </a:r>
              <a:endParaRPr sz="700" b="1">
                <a:latin typeface="Open Sans"/>
                <a:ea typeface="Open Sans"/>
                <a:cs typeface="Open Sans"/>
                <a:sym typeface="Open Sans"/>
              </a:endParaRPr>
            </a:p>
          </p:txBody>
        </p:sp>
        <p:sp>
          <p:nvSpPr>
            <p:cNvPr id="151" name="Google Shape;151;p26"/>
            <p:cNvSpPr txBox="1"/>
            <p:nvPr/>
          </p:nvSpPr>
          <p:spPr>
            <a:xfrm>
              <a:off x="0" y="842829"/>
              <a:ext cx="8940600" cy="2134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latin typeface="Open Sans"/>
                  <a:ea typeface="Open Sans"/>
                  <a:cs typeface="Open Sans"/>
                  <a:sym typeface="Open Sans"/>
                </a:rPr>
                <a:t>“How did the 2008 Financial Crisis and the COVID-19 pandemic reshape housing price returns across U.S. regions, and what short-term forecasts can be derived from these dynamic”</a:t>
              </a:r>
              <a:endParaRPr sz="700">
                <a:latin typeface="Open Sans"/>
                <a:ea typeface="Open Sans"/>
                <a:cs typeface="Open Sans"/>
                <a:sym typeface="Open Sans"/>
              </a:endParaRPr>
            </a:p>
          </p:txBody>
        </p:sp>
      </p:grpSp>
      <p:grpSp>
        <p:nvGrpSpPr>
          <p:cNvPr id="152" name="Google Shape;152;p26"/>
          <p:cNvGrpSpPr/>
          <p:nvPr/>
        </p:nvGrpSpPr>
        <p:grpSpPr>
          <a:xfrm>
            <a:off x="8837359" y="-72330"/>
            <a:ext cx="1543051" cy="5808473"/>
            <a:chOff x="0" y="-38100"/>
            <a:chExt cx="812800" cy="3059607"/>
          </a:xfrm>
        </p:grpSpPr>
        <p:sp>
          <p:nvSpPr>
            <p:cNvPr id="153" name="Google Shape;153;p26"/>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62352"/>
              </a:srgbClr>
            </a:solidFill>
            <a:ln>
              <a:noFill/>
            </a:ln>
          </p:spPr>
          <p:txBody>
            <a:bodyPr/>
            <a:lstStyle/>
            <a:p>
              <a:endParaRPr lang="en-US"/>
            </a:p>
          </p:txBody>
        </p:sp>
        <p:sp>
          <p:nvSpPr>
            <p:cNvPr id="154" name="Google Shape;154;p26"/>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5" name="Google Shape;155;p26"/>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FFFFFF"/>
                </a:solidFill>
                <a:latin typeface="Open Sans"/>
                <a:ea typeface="Open Sans"/>
                <a:cs typeface="Open Sans"/>
                <a:sym typeface="Open Sans"/>
              </a:rPr>
              <a:t>N  E  X  T</a:t>
            </a:r>
            <a:endParaRPr sz="700" b="1"/>
          </a:p>
        </p:txBody>
      </p:sp>
      <p:cxnSp>
        <p:nvCxnSpPr>
          <p:cNvPr id="156" name="Google Shape;156;p26"/>
          <p:cNvCxnSpPr/>
          <p:nvPr/>
        </p:nvCxnSpPr>
        <p:spPr>
          <a:xfrm flipH="1">
            <a:off x="4574400" y="0"/>
            <a:ext cx="18000" cy="2520300"/>
          </a:xfrm>
          <a:prstGeom prst="straightConnector1">
            <a:avLst/>
          </a:prstGeom>
          <a:noFill/>
          <a:ln w="9525" cap="flat" cmpd="sng">
            <a:solidFill>
              <a:srgbClr val="000000"/>
            </a:solidFill>
            <a:prstDash val="solid"/>
            <a:round/>
            <a:headEnd type="none" w="sm" len="sm"/>
            <a:tailEnd type="none" w="sm" len="sm"/>
          </a:ln>
        </p:spPr>
      </p:cxnSp>
      <p:grpSp>
        <p:nvGrpSpPr>
          <p:cNvPr id="157" name="Google Shape;157;p26"/>
          <p:cNvGrpSpPr/>
          <p:nvPr/>
        </p:nvGrpSpPr>
        <p:grpSpPr>
          <a:xfrm>
            <a:off x="514388" y="2814366"/>
            <a:ext cx="3352725" cy="2208198"/>
            <a:chOff x="0" y="-38100"/>
            <a:chExt cx="8940600" cy="5888529"/>
          </a:xfrm>
        </p:grpSpPr>
        <p:sp>
          <p:nvSpPr>
            <p:cNvPr id="158" name="Google Shape;158;p26"/>
            <p:cNvSpPr txBox="1"/>
            <p:nvPr/>
          </p:nvSpPr>
          <p:spPr>
            <a:xfrm>
              <a:off x="0" y="-38100"/>
              <a:ext cx="6193800" cy="410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a:latin typeface="Open Sans"/>
                  <a:ea typeface="Open Sans"/>
                  <a:cs typeface="Open Sans"/>
                  <a:sym typeface="Open Sans"/>
                </a:rPr>
                <a:t>Scope of the Study:</a:t>
              </a:r>
              <a:endParaRPr sz="700" b="1">
                <a:latin typeface="Open Sans"/>
                <a:ea typeface="Open Sans"/>
                <a:cs typeface="Open Sans"/>
                <a:sym typeface="Open Sans"/>
              </a:endParaRPr>
            </a:p>
          </p:txBody>
        </p:sp>
        <p:sp>
          <p:nvSpPr>
            <p:cNvPr id="159" name="Google Shape;159;p26"/>
            <p:cNvSpPr txBox="1"/>
            <p:nvPr/>
          </p:nvSpPr>
          <p:spPr>
            <a:xfrm>
              <a:off x="0" y="842829"/>
              <a:ext cx="8940600" cy="5007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latin typeface="Open Sans"/>
                  <a:ea typeface="Open Sans"/>
                  <a:cs typeface="Open Sans"/>
                  <a:sym typeface="Open Sans"/>
                </a:rPr>
                <a:t>This paper explores the housing price returns at the city level in the United States based on Zillow data, specifically around the times of the 2008 financial crisis as well as the COVID-19 pandemic. The analysis by focusing on the behaviour of the markets in the run up, during, and after these two huge shocks captures the regional variation in the dynamics of the housing market and predicts the short-term price patterns in the housing market.</a:t>
              </a:r>
              <a:endParaRPr sz="700">
                <a:latin typeface="Open Sans"/>
                <a:ea typeface="Open Sans"/>
                <a:cs typeface="Open Sans"/>
                <a:sym typeface="Open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3"/>
        <p:cNvGrpSpPr/>
        <p:nvPr/>
      </p:nvGrpSpPr>
      <p:grpSpPr>
        <a:xfrm>
          <a:off x="0" y="0"/>
          <a:ext cx="0" cy="0"/>
          <a:chOff x="0" y="0"/>
          <a:chExt cx="0" cy="0"/>
        </a:xfrm>
      </p:grpSpPr>
      <p:pic>
        <p:nvPicPr>
          <p:cNvPr id="164" name="Google Shape;164;p27"/>
          <p:cNvPicPr preferRelativeResize="0"/>
          <p:nvPr/>
        </p:nvPicPr>
        <p:blipFill rotWithShape="1">
          <a:blip r:embed="rId3">
            <a:alphaModFix/>
          </a:blip>
          <a:srcRect t="13579" b="13578"/>
          <a:stretch/>
        </p:blipFill>
        <p:spPr>
          <a:xfrm>
            <a:off x="5159887" y="797520"/>
            <a:ext cx="3984113" cy="1933527"/>
          </a:xfrm>
          <a:prstGeom prst="rect">
            <a:avLst/>
          </a:prstGeom>
          <a:noFill/>
          <a:ln>
            <a:noFill/>
          </a:ln>
        </p:spPr>
      </p:pic>
      <p:sp>
        <p:nvSpPr>
          <p:cNvPr id="165" name="Google Shape;165;p27"/>
          <p:cNvSpPr txBox="1"/>
          <p:nvPr/>
        </p:nvSpPr>
        <p:spPr>
          <a:xfrm>
            <a:off x="514350" y="610225"/>
            <a:ext cx="3985500" cy="1985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4000" b="1">
                <a:solidFill>
                  <a:srgbClr val="FFFFFF"/>
                </a:solidFill>
                <a:latin typeface="Open Sans"/>
                <a:ea typeface="Open Sans"/>
                <a:cs typeface="Open Sans"/>
                <a:sym typeface="Open Sans"/>
              </a:rPr>
              <a:t>Exploratory Data</a:t>
            </a:r>
            <a:endParaRPr sz="4000" b="1">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None/>
            </a:pPr>
            <a:r>
              <a:rPr lang="en" sz="1500" b="1">
                <a:solidFill>
                  <a:srgbClr val="FFFFFF"/>
                </a:solidFill>
                <a:latin typeface="Open Sans"/>
                <a:ea typeface="Open Sans"/>
                <a:cs typeface="Open Sans"/>
                <a:sym typeface="Open Sans"/>
              </a:rPr>
              <a:t>Zillow House Price Dataset </a:t>
            </a:r>
            <a:endParaRPr sz="1500" b="1">
              <a:solidFill>
                <a:srgbClr val="FFFFFF"/>
              </a:solidFill>
              <a:latin typeface="Open Sans"/>
              <a:ea typeface="Open Sans"/>
              <a:cs typeface="Open Sans"/>
              <a:sym typeface="Open Sans"/>
            </a:endParaRPr>
          </a:p>
          <a:p>
            <a:pPr marL="0" marR="0" lvl="0" indent="0" algn="l" rtl="0">
              <a:lnSpc>
                <a:spcPct val="120000"/>
              </a:lnSpc>
              <a:spcBef>
                <a:spcPts val="0"/>
              </a:spcBef>
              <a:spcAft>
                <a:spcPts val="0"/>
              </a:spcAft>
              <a:buNone/>
            </a:pPr>
            <a:r>
              <a:rPr lang="en" sz="1500" b="1" u="sng">
                <a:solidFill>
                  <a:schemeClr val="hlink"/>
                </a:solidFill>
                <a:latin typeface="Open Sans"/>
                <a:ea typeface="Open Sans"/>
                <a:cs typeface="Open Sans"/>
                <a:sym typeface="Open Sans"/>
                <a:hlinkClick r:id="rId4"/>
              </a:rPr>
              <a:t>https://www.zillow.com/research/data/</a:t>
            </a:r>
            <a:endParaRPr sz="1500" b="1">
              <a:solidFill>
                <a:srgbClr val="FFFFFF"/>
              </a:solidFill>
              <a:latin typeface="Open Sans"/>
              <a:ea typeface="Open Sans"/>
              <a:cs typeface="Open Sans"/>
              <a:sym typeface="Open Sans"/>
            </a:endParaRPr>
          </a:p>
        </p:txBody>
      </p:sp>
      <p:sp>
        <p:nvSpPr>
          <p:cNvPr id="166" name="Google Shape;166;p27"/>
          <p:cNvSpPr txBox="1"/>
          <p:nvPr/>
        </p:nvSpPr>
        <p:spPr>
          <a:xfrm>
            <a:off x="514350" y="3463040"/>
            <a:ext cx="2141400" cy="1302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a:solidFill>
                  <a:srgbClr val="FFFFFF"/>
                </a:solidFill>
                <a:latin typeface="Open Sans"/>
                <a:ea typeface="Open Sans"/>
                <a:cs typeface="Open Sans"/>
                <a:sym typeface="Open Sans"/>
              </a:rPr>
              <a:t>The data was acquired on Zillow, a real estate market application on the internet. The data of Home Value Index (ZHVI) provided by Zillow monitors the average home values as of each month in 3.073 counties in the U. S in the period between Jan 2000 and July 2025. </a:t>
            </a:r>
            <a:endParaRPr sz="900" i="0" u="none" strike="noStrike" cap="none">
              <a:solidFill>
                <a:srgbClr val="FFFFFF"/>
              </a:solidFill>
              <a:latin typeface="Open Sans"/>
              <a:ea typeface="Open Sans"/>
              <a:cs typeface="Open Sans"/>
              <a:sym typeface="Open Sans"/>
            </a:endParaRPr>
          </a:p>
        </p:txBody>
      </p:sp>
      <p:sp>
        <p:nvSpPr>
          <p:cNvPr id="167" name="Google Shape;167;p27"/>
          <p:cNvSpPr txBox="1"/>
          <p:nvPr/>
        </p:nvSpPr>
        <p:spPr>
          <a:xfrm>
            <a:off x="514350" y="3144036"/>
            <a:ext cx="1370400" cy="153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a:solidFill>
                  <a:srgbClr val="FFFFFF"/>
                </a:solidFill>
                <a:latin typeface="Open Sans"/>
                <a:ea typeface="Open Sans"/>
                <a:cs typeface="Open Sans"/>
                <a:sym typeface="Open Sans"/>
              </a:rPr>
              <a:t>DATA COLLECTION</a:t>
            </a:r>
            <a:endParaRPr sz="700" b="1">
              <a:latin typeface="Open Sans"/>
              <a:ea typeface="Open Sans"/>
              <a:cs typeface="Open Sans"/>
              <a:sym typeface="Open Sans"/>
            </a:endParaRPr>
          </a:p>
        </p:txBody>
      </p:sp>
      <p:grpSp>
        <p:nvGrpSpPr>
          <p:cNvPr id="168" name="Google Shape;168;p27"/>
          <p:cNvGrpSpPr/>
          <p:nvPr/>
        </p:nvGrpSpPr>
        <p:grpSpPr>
          <a:xfrm>
            <a:off x="5846698" y="3148798"/>
            <a:ext cx="2646900" cy="1811564"/>
            <a:chOff x="-18" y="-38100"/>
            <a:chExt cx="7058400" cy="4830838"/>
          </a:xfrm>
        </p:grpSpPr>
        <p:sp>
          <p:nvSpPr>
            <p:cNvPr id="169" name="Google Shape;169;p27"/>
            <p:cNvSpPr txBox="1"/>
            <p:nvPr/>
          </p:nvSpPr>
          <p:spPr>
            <a:xfrm>
              <a:off x="-18" y="803038"/>
              <a:ext cx="7058400" cy="3989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a:solidFill>
                    <a:srgbClr val="FFFFFF"/>
                  </a:solidFill>
                  <a:latin typeface="Open Sans"/>
                  <a:ea typeface="Open Sans"/>
                  <a:cs typeface="Open Sans"/>
                  <a:sym typeface="Open Sans"/>
                </a:rPr>
                <a:t>This dataset contains 3,073 U.S counties with the monthly Zillow Home Value Index (ZHVI) data from January 2000 through July 2025. With 2,073 rows (counties) and 361 columns with 9 being meta data and 307 being monthly ZHVI data. The meta data characteristics are Region ID, Region Name, State Name, State, Metro, Size Rank, and FIPS codes.</a:t>
              </a:r>
              <a:endParaRPr sz="900" i="0" u="none" strike="noStrike" cap="none">
                <a:solidFill>
                  <a:srgbClr val="FFFFFF"/>
                </a:solidFill>
                <a:latin typeface="Open Sans"/>
                <a:ea typeface="Open Sans"/>
                <a:cs typeface="Open Sans"/>
                <a:sym typeface="Open Sans"/>
              </a:endParaRPr>
            </a:p>
          </p:txBody>
        </p:sp>
        <p:sp>
          <p:nvSpPr>
            <p:cNvPr id="170" name="Google Shape;170;p27"/>
            <p:cNvSpPr txBox="1"/>
            <p:nvPr/>
          </p:nvSpPr>
          <p:spPr>
            <a:xfrm>
              <a:off x="0" y="-38100"/>
              <a:ext cx="4339800" cy="410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a:solidFill>
                    <a:srgbClr val="FFFFFF"/>
                  </a:solidFill>
                  <a:latin typeface="Open Sans"/>
                  <a:ea typeface="Open Sans"/>
                  <a:cs typeface="Open Sans"/>
                  <a:sym typeface="Open Sans"/>
                </a:rPr>
                <a:t>DATA OVERVIEW</a:t>
              </a:r>
              <a:endParaRPr sz="700" b="1">
                <a:latin typeface="Open Sans"/>
                <a:ea typeface="Open Sans"/>
                <a:cs typeface="Open Sans"/>
                <a:sym typeface="Open Sans"/>
              </a:endParaRPr>
            </a:p>
          </p:txBody>
        </p:sp>
      </p:grpSp>
      <p:sp>
        <p:nvSpPr>
          <p:cNvPr id="171" name="Google Shape;171;p27"/>
          <p:cNvSpPr txBox="1"/>
          <p:nvPr/>
        </p:nvSpPr>
        <p:spPr>
          <a:xfrm>
            <a:off x="2791300" y="3463050"/>
            <a:ext cx="2741400" cy="1496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a:solidFill>
                  <a:srgbClr val="FFFFFF"/>
                </a:solidFill>
                <a:latin typeface="Open Sans"/>
                <a:ea typeface="Open Sans"/>
                <a:cs typeface="Open Sans"/>
                <a:sym typeface="Open Sans"/>
              </a:rPr>
              <a:t>The dataset was reshaped into a long format where each row represented a single county-month ZHVI record, and non-numeric or missing data were cleaned for accuracy. Monthly percentage changes were calculated, economic periods classified into five groups, and dummy variables created for regression to analyze housing price returns across time and regions.</a:t>
            </a:r>
            <a:endParaRPr sz="900" i="0" u="none" strike="noStrike" cap="none">
              <a:solidFill>
                <a:srgbClr val="FFFFFF"/>
              </a:solidFill>
              <a:latin typeface="Open Sans"/>
              <a:ea typeface="Open Sans"/>
              <a:cs typeface="Open Sans"/>
              <a:sym typeface="Open Sans"/>
            </a:endParaRPr>
          </a:p>
        </p:txBody>
      </p:sp>
      <p:sp>
        <p:nvSpPr>
          <p:cNvPr id="172" name="Google Shape;172;p27"/>
          <p:cNvSpPr txBox="1"/>
          <p:nvPr/>
        </p:nvSpPr>
        <p:spPr>
          <a:xfrm>
            <a:off x="2791306" y="3144025"/>
            <a:ext cx="2497200" cy="153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b="1">
                <a:solidFill>
                  <a:srgbClr val="FFFFFF"/>
                </a:solidFill>
                <a:latin typeface="Open Sans"/>
                <a:ea typeface="Open Sans"/>
                <a:cs typeface="Open Sans"/>
                <a:sym typeface="Open Sans"/>
              </a:rPr>
              <a:t>DATA PREPROCESSING</a:t>
            </a:r>
            <a:endParaRPr sz="700" b="1">
              <a:latin typeface="Open Sans"/>
              <a:ea typeface="Open Sans"/>
              <a:cs typeface="Open Sans"/>
              <a:sym typeface="Open Sans"/>
            </a:endParaRPr>
          </a:p>
        </p:txBody>
      </p:sp>
      <p:cxnSp>
        <p:nvCxnSpPr>
          <p:cNvPr id="173" name="Google Shape;173;p27"/>
          <p:cNvCxnSpPr/>
          <p:nvPr/>
        </p:nvCxnSpPr>
        <p:spPr>
          <a:xfrm rot="5400000">
            <a:off x="3324363" y="1322512"/>
            <a:ext cx="2812307" cy="0"/>
          </a:xfrm>
          <a:prstGeom prst="straightConnector1">
            <a:avLst/>
          </a:prstGeom>
          <a:noFill/>
          <a:ln w="9525" cap="flat" cmpd="sng">
            <a:solidFill>
              <a:srgbClr val="FFFFFF"/>
            </a:solidFill>
            <a:prstDash val="solid"/>
            <a:round/>
            <a:headEnd type="none" w="sm" len="sm"/>
            <a:tailEnd type="none" w="sm" len="sm"/>
          </a:ln>
        </p:spPr>
      </p:cxnSp>
      <p:cxnSp>
        <p:nvCxnSpPr>
          <p:cNvPr id="174" name="Google Shape;174;p27"/>
          <p:cNvCxnSpPr/>
          <p:nvPr/>
        </p:nvCxnSpPr>
        <p:spPr>
          <a:xfrm rot="5400000">
            <a:off x="7221115" y="4650195"/>
            <a:ext cx="2812307" cy="0"/>
          </a:xfrm>
          <a:prstGeom prst="straightConnector1">
            <a:avLst/>
          </a:prstGeom>
          <a:noFill/>
          <a:ln w="9525" cap="flat" cmpd="sng">
            <a:solidFill>
              <a:srgbClr val="FFFFFF"/>
            </a:solidFill>
            <a:prstDash val="solid"/>
            <a:round/>
            <a:headEnd type="none" w="sm" len="sm"/>
            <a:tailEnd type="none" w="sm" len="sm"/>
          </a:ln>
        </p:spPr>
      </p:cxnSp>
      <p:grpSp>
        <p:nvGrpSpPr>
          <p:cNvPr id="175" name="Google Shape;175;p27"/>
          <p:cNvGrpSpPr/>
          <p:nvPr/>
        </p:nvGrpSpPr>
        <p:grpSpPr>
          <a:xfrm>
            <a:off x="8837359" y="-72329"/>
            <a:ext cx="1542830" cy="5808358"/>
            <a:chOff x="0" y="-38100"/>
            <a:chExt cx="812700" cy="3059607"/>
          </a:xfrm>
        </p:grpSpPr>
        <p:sp>
          <p:nvSpPr>
            <p:cNvPr id="176" name="Google Shape;176;p27"/>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62350"/>
              </a:srgbClr>
            </a:solidFill>
            <a:ln>
              <a:noFill/>
            </a:ln>
          </p:spPr>
          <p:txBody>
            <a:bodyPr/>
            <a:lstStyle/>
            <a:p>
              <a:endParaRPr lang="en-US"/>
            </a:p>
          </p:txBody>
        </p:sp>
        <p:sp>
          <p:nvSpPr>
            <p:cNvPr id="177" name="Google Shape;177;p27"/>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8" name="Google Shape;178;p27"/>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FFFFFF"/>
                </a:solidFill>
                <a:latin typeface="Open Sans"/>
                <a:ea typeface="Open Sans"/>
                <a:cs typeface="Open Sans"/>
                <a:sym typeface="Open Sans"/>
              </a:rPr>
              <a:t>N  E  X  T</a:t>
            </a:r>
            <a:endParaRPr sz="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8"/>
          <p:cNvPicPr preferRelativeResize="0"/>
          <p:nvPr/>
        </p:nvPicPr>
        <p:blipFill rotWithShape="1">
          <a:blip r:embed="rId3">
            <a:alphaModFix/>
          </a:blip>
          <a:srcRect l="10000" r="10000"/>
          <a:stretch/>
        </p:blipFill>
        <p:spPr>
          <a:xfrm>
            <a:off x="0" y="0"/>
            <a:ext cx="3291840" cy="5143500"/>
          </a:xfrm>
          <a:prstGeom prst="rect">
            <a:avLst/>
          </a:prstGeom>
          <a:noFill/>
          <a:ln>
            <a:noFill/>
          </a:ln>
        </p:spPr>
      </p:pic>
      <p:sp>
        <p:nvSpPr>
          <p:cNvPr id="184" name="Google Shape;184;p28"/>
          <p:cNvSpPr txBox="1"/>
          <p:nvPr/>
        </p:nvSpPr>
        <p:spPr>
          <a:xfrm>
            <a:off x="511974" y="556165"/>
            <a:ext cx="2354700" cy="1015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3000" b="1">
                <a:solidFill>
                  <a:srgbClr val="FFFFFF"/>
                </a:solidFill>
                <a:latin typeface="Open Sans"/>
                <a:ea typeface="Open Sans"/>
                <a:cs typeface="Open Sans"/>
                <a:sym typeface="Open Sans"/>
              </a:rPr>
              <a:t>Key Insights From EDA</a:t>
            </a:r>
            <a:endParaRPr sz="700" b="1">
              <a:latin typeface="Open Sans"/>
              <a:ea typeface="Open Sans"/>
              <a:cs typeface="Open Sans"/>
              <a:sym typeface="Open Sans"/>
            </a:endParaRPr>
          </a:p>
        </p:txBody>
      </p:sp>
      <p:sp>
        <p:nvSpPr>
          <p:cNvPr id="185" name="Google Shape;185;p28"/>
          <p:cNvSpPr txBox="1"/>
          <p:nvPr/>
        </p:nvSpPr>
        <p:spPr>
          <a:xfrm>
            <a:off x="4061803" y="556166"/>
            <a:ext cx="1896900" cy="153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latin typeface="Open Sans"/>
                <a:ea typeface="Open Sans"/>
                <a:cs typeface="Open Sans"/>
                <a:sym typeface="Open Sans"/>
              </a:rPr>
              <a:t>NATIONAL TRENDS OVER TIME</a:t>
            </a:r>
            <a:endParaRPr sz="700">
              <a:latin typeface="Open Sans"/>
              <a:ea typeface="Open Sans"/>
              <a:cs typeface="Open Sans"/>
              <a:sym typeface="Open Sans"/>
            </a:endParaRPr>
          </a:p>
        </p:txBody>
      </p:sp>
      <p:sp>
        <p:nvSpPr>
          <p:cNvPr id="186" name="Google Shape;186;p28"/>
          <p:cNvSpPr txBox="1"/>
          <p:nvPr/>
        </p:nvSpPr>
        <p:spPr>
          <a:xfrm>
            <a:off x="6577326" y="556162"/>
            <a:ext cx="1896900" cy="153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latin typeface="Open Sans"/>
                <a:ea typeface="Open Sans"/>
                <a:cs typeface="Open Sans"/>
                <a:sym typeface="Open Sans"/>
              </a:rPr>
              <a:t>NATIONAL HOUSING VALUE </a:t>
            </a:r>
            <a:endParaRPr sz="700">
              <a:latin typeface="Open Sans"/>
              <a:ea typeface="Open Sans"/>
              <a:cs typeface="Open Sans"/>
              <a:sym typeface="Open Sans"/>
            </a:endParaRPr>
          </a:p>
        </p:txBody>
      </p:sp>
      <p:sp>
        <p:nvSpPr>
          <p:cNvPr id="187" name="Google Shape;187;p28"/>
          <p:cNvSpPr txBox="1"/>
          <p:nvPr/>
        </p:nvSpPr>
        <p:spPr>
          <a:xfrm>
            <a:off x="4061803" y="793973"/>
            <a:ext cx="1896900" cy="369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i="0" u="none" strike="noStrike" cap="none">
                <a:solidFill>
                  <a:srgbClr val="000000"/>
                </a:solidFill>
                <a:latin typeface="Open Sans"/>
                <a:ea typeface="Open Sans"/>
                <a:cs typeface="Open Sans"/>
                <a:sym typeface="Open Sans"/>
              </a:rPr>
              <a:t>What do you do during your free time? Write them here!</a:t>
            </a:r>
            <a:endParaRPr sz="700">
              <a:latin typeface="Open Sans"/>
              <a:ea typeface="Open Sans"/>
              <a:cs typeface="Open Sans"/>
              <a:sym typeface="Open Sans"/>
            </a:endParaRPr>
          </a:p>
        </p:txBody>
      </p:sp>
      <p:sp>
        <p:nvSpPr>
          <p:cNvPr id="188" name="Google Shape;188;p28"/>
          <p:cNvSpPr txBox="1"/>
          <p:nvPr/>
        </p:nvSpPr>
        <p:spPr>
          <a:xfrm>
            <a:off x="4061803" y="2279175"/>
            <a:ext cx="1896900" cy="153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latin typeface="Open Sans"/>
                <a:ea typeface="Open Sans"/>
                <a:cs typeface="Open Sans"/>
                <a:sym typeface="Open Sans"/>
              </a:rPr>
              <a:t>REGIONAL AND STATE VALUE</a:t>
            </a:r>
            <a:endParaRPr sz="700">
              <a:latin typeface="Open Sans"/>
              <a:ea typeface="Open Sans"/>
              <a:cs typeface="Open Sans"/>
              <a:sym typeface="Open Sans"/>
            </a:endParaRPr>
          </a:p>
        </p:txBody>
      </p:sp>
      <p:sp>
        <p:nvSpPr>
          <p:cNvPr id="189" name="Google Shape;189;p28"/>
          <p:cNvSpPr txBox="1"/>
          <p:nvPr/>
        </p:nvSpPr>
        <p:spPr>
          <a:xfrm>
            <a:off x="6577326" y="2279175"/>
            <a:ext cx="1896900" cy="369300"/>
          </a:xfrm>
          <a:prstGeom prst="rect">
            <a:avLst/>
          </a:prstGeom>
          <a:noFill/>
          <a:ln>
            <a:noFill/>
          </a:ln>
        </p:spPr>
        <p:txBody>
          <a:bodyPr spcFirstLastPara="1" wrap="square" lIns="0" tIns="0" rIns="0" bIns="0" anchor="t" anchorCtr="0">
            <a:spAutoFit/>
          </a:bodyPr>
          <a:lstStyle/>
          <a:p>
            <a:pPr marL="0" lvl="0" indent="0" algn="ctr" rtl="0">
              <a:lnSpc>
                <a:spcPct val="140000"/>
              </a:lnSpc>
              <a:spcBef>
                <a:spcPts val="0"/>
              </a:spcBef>
              <a:spcAft>
                <a:spcPts val="0"/>
              </a:spcAft>
              <a:buClr>
                <a:schemeClr val="dk1"/>
              </a:buClr>
              <a:buFont typeface="Arial"/>
              <a:buNone/>
            </a:pPr>
            <a:r>
              <a:rPr lang="en" sz="1000">
                <a:solidFill>
                  <a:schemeClr val="dk1"/>
                </a:solidFill>
                <a:latin typeface="Open Sans"/>
                <a:ea typeface="Open Sans"/>
                <a:cs typeface="Open Sans"/>
                <a:sym typeface="Open Sans"/>
              </a:rPr>
              <a:t>NATIONAL RETURN</a:t>
            </a:r>
            <a:endParaRPr sz="700">
              <a:solidFill>
                <a:schemeClr val="dk1"/>
              </a:solidFill>
              <a:latin typeface="Open Sans"/>
              <a:ea typeface="Open Sans"/>
              <a:cs typeface="Open Sans"/>
              <a:sym typeface="Open Sans"/>
            </a:endParaRPr>
          </a:p>
          <a:p>
            <a:pPr marL="0" marR="0" lvl="0" indent="0" algn="l" rtl="0">
              <a:lnSpc>
                <a:spcPct val="140000"/>
              </a:lnSpc>
              <a:spcBef>
                <a:spcPts val="0"/>
              </a:spcBef>
              <a:spcAft>
                <a:spcPts val="0"/>
              </a:spcAft>
              <a:buNone/>
            </a:pPr>
            <a:endParaRPr sz="1000">
              <a:latin typeface="Open Sans"/>
              <a:ea typeface="Open Sans"/>
              <a:cs typeface="Open Sans"/>
              <a:sym typeface="Open Sans"/>
            </a:endParaRPr>
          </a:p>
        </p:txBody>
      </p:sp>
      <p:sp>
        <p:nvSpPr>
          <p:cNvPr id="190" name="Google Shape;190;p28"/>
          <p:cNvSpPr txBox="1"/>
          <p:nvPr/>
        </p:nvSpPr>
        <p:spPr>
          <a:xfrm>
            <a:off x="4061803" y="4059713"/>
            <a:ext cx="1889400" cy="153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000">
                <a:latin typeface="Open Sans"/>
                <a:ea typeface="Open Sans"/>
                <a:cs typeface="Open Sans"/>
                <a:sym typeface="Open Sans"/>
              </a:rPr>
              <a:t>YEAR OVER YEAR GROWTH</a:t>
            </a:r>
            <a:endParaRPr sz="1000">
              <a:latin typeface="Open Sans"/>
              <a:ea typeface="Open Sans"/>
              <a:cs typeface="Open Sans"/>
              <a:sym typeface="Open Sans"/>
            </a:endParaRPr>
          </a:p>
        </p:txBody>
      </p:sp>
      <p:sp>
        <p:nvSpPr>
          <p:cNvPr id="191" name="Google Shape;191;p28"/>
          <p:cNvSpPr txBox="1"/>
          <p:nvPr/>
        </p:nvSpPr>
        <p:spPr>
          <a:xfrm>
            <a:off x="6577326" y="4059713"/>
            <a:ext cx="1889400" cy="153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00">
                <a:latin typeface="Open Sans"/>
                <a:ea typeface="Open Sans"/>
                <a:cs typeface="Open Sans"/>
                <a:sym typeface="Open Sans"/>
              </a:rPr>
              <a:t>Observations and Limitations</a:t>
            </a:r>
            <a:endParaRPr sz="700">
              <a:latin typeface="Open Sans"/>
              <a:ea typeface="Open Sans"/>
              <a:cs typeface="Open Sans"/>
              <a:sym typeface="Open Sans"/>
            </a:endParaRPr>
          </a:p>
        </p:txBody>
      </p:sp>
      <p:sp>
        <p:nvSpPr>
          <p:cNvPr id="192" name="Google Shape;192;p28"/>
          <p:cNvSpPr txBox="1"/>
          <p:nvPr/>
        </p:nvSpPr>
        <p:spPr>
          <a:xfrm>
            <a:off x="6577326" y="4297521"/>
            <a:ext cx="18894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800">
                <a:latin typeface="Open Sans"/>
                <a:ea typeface="Open Sans"/>
                <a:cs typeface="Open Sans"/>
                <a:sym typeface="Open Sans"/>
              </a:rPr>
              <a:t>The dataset provides a sound longitudinal perspective of housing market dynamics across economic regimes and geographies in spite of these drawbacks.</a:t>
            </a:r>
            <a:endParaRPr sz="800">
              <a:latin typeface="Open Sans"/>
              <a:ea typeface="Open Sans"/>
              <a:cs typeface="Open Sans"/>
              <a:sym typeface="Open Sans"/>
            </a:endParaRPr>
          </a:p>
        </p:txBody>
      </p:sp>
      <p:cxnSp>
        <p:nvCxnSpPr>
          <p:cNvPr id="193" name="Google Shape;193;p28"/>
          <p:cNvCxnSpPr/>
          <p:nvPr/>
        </p:nvCxnSpPr>
        <p:spPr>
          <a:xfrm rot="5400000">
            <a:off x="-1301222" y="965264"/>
            <a:ext cx="3626382" cy="0"/>
          </a:xfrm>
          <a:prstGeom prst="straightConnector1">
            <a:avLst/>
          </a:prstGeom>
          <a:noFill/>
          <a:ln w="9525" cap="flat" cmpd="sng">
            <a:solidFill>
              <a:srgbClr val="000000"/>
            </a:solidFill>
            <a:prstDash val="solid"/>
            <a:round/>
            <a:headEnd type="none" w="sm" len="sm"/>
            <a:tailEnd type="none" w="sm" len="sm"/>
          </a:ln>
        </p:spPr>
      </p:cxnSp>
      <p:grpSp>
        <p:nvGrpSpPr>
          <p:cNvPr id="194" name="Google Shape;194;p28"/>
          <p:cNvGrpSpPr/>
          <p:nvPr/>
        </p:nvGrpSpPr>
        <p:grpSpPr>
          <a:xfrm>
            <a:off x="8837359" y="-72330"/>
            <a:ext cx="1543051" cy="5808473"/>
            <a:chOff x="0" y="-38100"/>
            <a:chExt cx="812800" cy="3059607"/>
          </a:xfrm>
        </p:grpSpPr>
        <p:sp>
          <p:nvSpPr>
            <p:cNvPr id="195" name="Google Shape;195;p28"/>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13333"/>
              </a:srgbClr>
            </a:solidFill>
            <a:ln>
              <a:noFill/>
            </a:ln>
          </p:spPr>
          <p:txBody>
            <a:bodyPr/>
            <a:lstStyle/>
            <a:p>
              <a:endParaRPr lang="en-US"/>
            </a:p>
          </p:txBody>
        </p:sp>
        <p:sp>
          <p:nvSpPr>
            <p:cNvPr id="196" name="Google Shape;196;p28"/>
            <p:cNvSpPr txBox="1"/>
            <p:nvPr/>
          </p:nvSpPr>
          <p:spPr>
            <a:xfrm>
              <a:off x="0" y="-38100"/>
              <a:ext cx="812800" cy="8509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97" name="Google Shape;197;p28"/>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000000"/>
                </a:solidFill>
                <a:latin typeface="Open Sans"/>
                <a:ea typeface="Open Sans"/>
                <a:cs typeface="Open Sans"/>
                <a:sym typeface="Open Sans"/>
              </a:rPr>
              <a:t>N  E  X  T</a:t>
            </a:r>
            <a:endParaRPr sz="700"/>
          </a:p>
        </p:txBody>
      </p:sp>
      <p:pic>
        <p:nvPicPr>
          <p:cNvPr id="198" name="Google Shape;198;p28"/>
          <p:cNvPicPr preferRelativeResize="0"/>
          <p:nvPr/>
        </p:nvPicPr>
        <p:blipFill>
          <a:blip r:embed="rId4">
            <a:alphaModFix/>
          </a:blip>
          <a:stretch>
            <a:fillRect/>
          </a:stretch>
        </p:blipFill>
        <p:spPr>
          <a:xfrm>
            <a:off x="3867162" y="716650"/>
            <a:ext cx="2278682" cy="1478625"/>
          </a:xfrm>
          <a:prstGeom prst="rect">
            <a:avLst/>
          </a:prstGeom>
          <a:noFill/>
          <a:ln>
            <a:noFill/>
          </a:ln>
        </p:spPr>
      </p:pic>
      <p:pic>
        <p:nvPicPr>
          <p:cNvPr id="199" name="Google Shape;199;p28"/>
          <p:cNvPicPr preferRelativeResize="0"/>
          <p:nvPr/>
        </p:nvPicPr>
        <p:blipFill>
          <a:blip r:embed="rId5">
            <a:alphaModFix/>
          </a:blip>
          <a:stretch>
            <a:fillRect/>
          </a:stretch>
        </p:blipFill>
        <p:spPr>
          <a:xfrm>
            <a:off x="6382675" y="759788"/>
            <a:ext cx="2278700" cy="1469652"/>
          </a:xfrm>
          <a:prstGeom prst="rect">
            <a:avLst/>
          </a:prstGeom>
          <a:noFill/>
          <a:ln>
            <a:noFill/>
          </a:ln>
        </p:spPr>
      </p:pic>
      <p:pic>
        <p:nvPicPr>
          <p:cNvPr id="200" name="Google Shape;200;p28"/>
          <p:cNvPicPr preferRelativeResize="0"/>
          <p:nvPr/>
        </p:nvPicPr>
        <p:blipFill>
          <a:blip r:embed="rId6">
            <a:alphaModFix/>
          </a:blip>
          <a:stretch>
            <a:fillRect/>
          </a:stretch>
        </p:blipFill>
        <p:spPr>
          <a:xfrm>
            <a:off x="3759300" y="2437838"/>
            <a:ext cx="2515525" cy="1617123"/>
          </a:xfrm>
          <a:prstGeom prst="rect">
            <a:avLst/>
          </a:prstGeom>
          <a:noFill/>
          <a:ln>
            <a:noFill/>
          </a:ln>
        </p:spPr>
      </p:pic>
      <p:pic>
        <p:nvPicPr>
          <p:cNvPr id="201" name="Google Shape;201;p28"/>
          <p:cNvPicPr preferRelativeResize="0"/>
          <p:nvPr/>
        </p:nvPicPr>
        <p:blipFill>
          <a:blip r:embed="rId7">
            <a:alphaModFix/>
          </a:blip>
          <a:stretch>
            <a:fillRect/>
          </a:stretch>
        </p:blipFill>
        <p:spPr>
          <a:xfrm>
            <a:off x="4259975" y="4297525"/>
            <a:ext cx="1493038" cy="845975"/>
          </a:xfrm>
          <a:prstGeom prst="rect">
            <a:avLst/>
          </a:prstGeom>
          <a:noFill/>
          <a:ln>
            <a:noFill/>
          </a:ln>
        </p:spPr>
      </p:pic>
      <p:pic>
        <p:nvPicPr>
          <p:cNvPr id="202" name="Google Shape;202;p28"/>
          <p:cNvPicPr preferRelativeResize="0"/>
          <p:nvPr/>
        </p:nvPicPr>
        <p:blipFill>
          <a:blip r:embed="rId8">
            <a:alphaModFix/>
          </a:blip>
          <a:stretch>
            <a:fillRect/>
          </a:stretch>
        </p:blipFill>
        <p:spPr>
          <a:xfrm>
            <a:off x="6451488" y="2519338"/>
            <a:ext cx="2209201" cy="1347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sp>
        <p:nvSpPr>
          <p:cNvPr id="207" name="Google Shape;207;p29"/>
          <p:cNvSpPr txBox="1"/>
          <p:nvPr/>
        </p:nvSpPr>
        <p:spPr>
          <a:xfrm>
            <a:off x="511974" y="556166"/>
            <a:ext cx="2354700" cy="10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700" b="1">
              <a:latin typeface="Open Sans"/>
              <a:ea typeface="Open Sans"/>
              <a:cs typeface="Open Sans"/>
              <a:sym typeface="Open Sans"/>
            </a:endParaRPr>
          </a:p>
        </p:txBody>
      </p:sp>
      <p:sp>
        <p:nvSpPr>
          <p:cNvPr id="208" name="Google Shape;208;p29"/>
          <p:cNvSpPr txBox="1"/>
          <p:nvPr/>
        </p:nvSpPr>
        <p:spPr>
          <a:xfrm>
            <a:off x="6577326" y="556162"/>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sp>
        <p:nvSpPr>
          <p:cNvPr id="209" name="Google Shape;209;p29"/>
          <p:cNvSpPr txBox="1"/>
          <p:nvPr/>
        </p:nvSpPr>
        <p:spPr>
          <a:xfrm>
            <a:off x="4061803" y="2279175"/>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grpSp>
        <p:nvGrpSpPr>
          <p:cNvPr id="210" name="Google Shape;210;p29"/>
          <p:cNvGrpSpPr/>
          <p:nvPr/>
        </p:nvGrpSpPr>
        <p:grpSpPr>
          <a:xfrm>
            <a:off x="8837359" y="-72329"/>
            <a:ext cx="1542830" cy="5808358"/>
            <a:chOff x="0" y="-38100"/>
            <a:chExt cx="812700" cy="3059607"/>
          </a:xfrm>
        </p:grpSpPr>
        <p:sp>
          <p:nvSpPr>
            <p:cNvPr id="211" name="Google Shape;211;p29"/>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13330"/>
              </a:srgbClr>
            </a:solidFill>
            <a:ln>
              <a:noFill/>
            </a:ln>
          </p:spPr>
          <p:txBody>
            <a:bodyPr/>
            <a:lstStyle/>
            <a:p>
              <a:endParaRPr lang="en-US"/>
            </a:p>
          </p:txBody>
        </p:sp>
        <p:sp>
          <p:nvSpPr>
            <p:cNvPr id="212" name="Google Shape;212;p29"/>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13" name="Google Shape;213;p29"/>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000000"/>
                </a:solidFill>
                <a:latin typeface="Open Sans"/>
                <a:ea typeface="Open Sans"/>
                <a:cs typeface="Open Sans"/>
                <a:sym typeface="Open Sans"/>
              </a:rPr>
              <a:t>N  E  X  T</a:t>
            </a:r>
            <a:endParaRPr sz="700"/>
          </a:p>
        </p:txBody>
      </p:sp>
      <p:sp>
        <p:nvSpPr>
          <p:cNvPr id="214" name="Google Shape;214;p29"/>
          <p:cNvSpPr txBox="1"/>
          <p:nvPr/>
        </p:nvSpPr>
        <p:spPr>
          <a:xfrm>
            <a:off x="385925" y="544375"/>
            <a:ext cx="36210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latin typeface="Times New Roman"/>
                <a:ea typeface="Times New Roman"/>
                <a:cs typeface="Times New Roman"/>
                <a:sym typeface="Times New Roman"/>
              </a:rPr>
              <a:t>Machine Learning Logic in Time Series Decomposition</a:t>
            </a:r>
            <a:endParaRPr sz="20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2000" b="1">
              <a:solidFill>
                <a:schemeClr val="lt1"/>
              </a:solidFill>
              <a:latin typeface="Times New Roman"/>
              <a:ea typeface="Times New Roman"/>
              <a:cs typeface="Times New Roman"/>
              <a:sym typeface="Times New Roman"/>
            </a:endParaRPr>
          </a:p>
          <a:p>
            <a:pPr marL="457200" lvl="0" indent="-304800" algn="l" rtl="0">
              <a:spcBef>
                <a:spcPts val="0"/>
              </a:spcBef>
              <a:spcAft>
                <a:spcPts val="0"/>
              </a:spcAft>
              <a:buClr>
                <a:schemeClr val="lt1"/>
              </a:buClr>
              <a:buSzPts val="1200"/>
              <a:buFont typeface="Times New Roman"/>
              <a:buAutoNum type="arabicPeriod"/>
            </a:pPr>
            <a:r>
              <a:rPr lang="en" sz="1200" b="1">
                <a:solidFill>
                  <a:schemeClr val="lt1"/>
                </a:solidFill>
                <a:latin typeface="Times New Roman"/>
                <a:ea typeface="Times New Roman"/>
                <a:cs typeface="Times New Roman"/>
                <a:sym typeface="Times New Roman"/>
              </a:rPr>
              <a:t>Moving Average Smoothing - Centered moving averages are used to extract trend components and removes noise.</a:t>
            </a:r>
            <a:endParaRPr sz="1200" b="1">
              <a:solidFill>
                <a:schemeClr val="lt1"/>
              </a:solidFill>
              <a:latin typeface="Times New Roman"/>
              <a:ea typeface="Times New Roman"/>
              <a:cs typeface="Times New Roman"/>
              <a:sym typeface="Times New Roman"/>
            </a:endParaRPr>
          </a:p>
          <a:p>
            <a:pPr marL="45720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MA(Y)ₜ = (Xₜ₋(p/2) +... + Xₜ +... + Xₜ₊(p/2)) / p </a:t>
            </a:r>
            <a:endParaRPr sz="1200" b="1">
              <a:solidFill>
                <a:schemeClr val="lt1"/>
              </a:solidFill>
              <a:latin typeface="Times New Roman"/>
              <a:ea typeface="Times New Roman"/>
              <a:cs typeface="Times New Roman"/>
              <a:sym typeface="Times New Roman"/>
            </a:endParaRPr>
          </a:p>
          <a:p>
            <a:pPr marL="457200" lvl="0" indent="-304800" algn="l" rtl="0">
              <a:spcBef>
                <a:spcPts val="0"/>
              </a:spcBef>
              <a:spcAft>
                <a:spcPts val="0"/>
              </a:spcAft>
              <a:buClr>
                <a:schemeClr val="lt1"/>
              </a:buClr>
              <a:buSzPts val="1200"/>
              <a:buFont typeface="Times New Roman"/>
              <a:buAutoNum type="arabicPeriod"/>
            </a:pPr>
            <a:r>
              <a:rPr lang="en" sz="1200" b="1">
                <a:solidFill>
                  <a:schemeClr val="lt1"/>
                </a:solidFill>
                <a:latin typeface="Times New Roman"/>
                <a:ea typeface="Times New Roman"/>
                <a:cs typeface="Times New Roman"/>
                <a:sym typeface="Times New Roman"/>
              </a:rPr>
              <a:t>Pattern Recognition - Seasonal patterns are found by averaging values at a single point over several cycles.</a:t>
            </a:r>
            <a:endParaRPr sz="1200" b="1">
              <a:solidFill>
                <a:schemeClr val="lt1"/>
              </a:solidFill>
              <a:latin typeface="Times New Roman"/>
              <a:ea typeface="Times New Roman"/>
              <a:cs typeface="Times New Roman"/>
              <a:sym typeface="Times New Roman"/>
            </a:endParaRPr>
          </a:p>
          <a:p>
            <a:pPr marL="45720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Seasonal[month]  = Average(all values for that month)  - Average overall.</a:t>
            </a:r>
            <a:endParaRPr sz="1200" b="1">
              <a:solidFill>
                <a:schemeClr val="lt1"/>
              </a:solidFill>
              <a:latin typeface="Times New Roman"/>
              <a:ea typeface="Times New Roman"/>
              <a:cs typeface="Times New Roman"/>
              <a:sym typeface="Times New Roman"/>
            </a:endParaRPr>
          </a:p>
          <a:p>
            <a:pPr marL="457200" lvl="0" indent="-304800" algn="l" rtl="0">
              <a:spcBef>
                <a:spcPts val="0"/>
              </a:spcBef>
              <a:spcAft>
                <a:spcPts val="0"/>
              </a:spcAft>
              <a:buClr>
                <a:schemeClr val="lt1"/>
              </a:buClr>
              <a:buSzPts val="1200"/>
              <a:buFont typeface="Times New Roman"/>
              <a:buAutoNum type="arabicPeriod"/>
            </a:pPr>
            <a:r>
              <a:rPr lang="en" sz="1200" b="1">
                <a:solidFill>
                  <a:schemeClr val="lt1"/>
                </a:solidFill>
                <a:latin typeface="Times New Roman"/>
                <a:ea typeface="Times New Roman"/>
                <a:cs typeface="Times New Roman"/>
                <a:sym typeface="Times New Roman"/>
              </a:rPr>
              <a:t>Residual Analysis -  The difference between observed and (trend + seasonal) is used to compute residuals.This is comparable to supervised learning models' error analysis.</a:t>
            </a:r>
            <a:endParaRPr sz="1200" b="1">
              <a:solidFill>
                <a:schemeClr val="lt1"/>
              </a:solidFill>
              <a:latin typeface="Times New Roman"/>
              <a:ea typeface="Times New Roman"/>
              <a:cs typeface="Times New Roman"/>
              <a:sym typeface="Times New Roman"/>
            </a:endParaRPr>
          </a:p>
        </p:txBody>
      </p:sp>
      <p:pic>
        <p:nvPicPr>
          <p:cNvPr id="215" name="Google Shape;215;p29"/>
          <p:cNvPicPr preferRelativeResize="0"/>
          <p:nvPr/>
        </p:nvPicPr>
        <p:blipFill>
          <a:blip r:embed="rId3">
            <a:alphaModFix/>
          </a:blip>
          <a:stretch>
            <a:fillRect/>
          </a:stretch>
        </p:blipFill>
        <p:spPr>
          <a:xfrm>
            <a:off x="4156775" y="544375"/>
            <a:ext cx="4530800" cy="3618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9"/>
        <p:cNvGrpSpPr/>
        <p:nvPr/>
      </p:nvGrpSpPr>
      <p:grpSpPr>
        <a:xfrm>
          <a:off x="0" y="0"/>
          <a:ext cx="0" cy="0"/>
          <a:chOff x="0" y="0"/>
          <a:chExt cx="0" cy="0"/>
        </a:xfrm>
      </p:grpSpPr>
      <p:sp>
        <p:nvSpPr>
          <p:cNvPr id="220" name="Google Shape;220;p30"/>
          <p:cNvSpPr txBox="1"/>
          <p:nvPr/>
        </p:nvSpPr>
        <p:spPr>
          <a:xfrm>
            <a:off x="511974" y="556166"/>
            <a:ext cx="2354700" cy="10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700" b="1">
              <a:latin typeface="Open Sans"/>
              <a:ea typeface="Open Sans"/>
              <a:cs typeface="Open Sans"/>
              <a:sym typeface="Open Sans"/>
            </a:endParaRPr>
          </a:p>
        </p:txBody>
      </p:sp>
      <p:sp>
        <p:nvSpPr>
          <p:cNvPr id="221" name="Google Shape;221;p30"/>
          <p:cNvSpPr txBox="1"/>
          <p:nvPr/>
        </p:nvSpPr>
        <p:spPr>
          <a:xfrm>
            <a:off x="6577326" y="556162"/>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sp>
        <p:nvSpPr>
          <p:cNvPr id="222" name="Google Shape;222;p30"/>
          <p:cNvSpPr txBox="1"/>
          <p:nvPr/>
        </p:nvSpPr>
        <p:spPr>
          <a:xfrm>
            <a:off x="4061803" y="2279175"/>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grpSp>
        <p:nvGrpSpPr>
          <p:cNvPr id="223" name="Google Shape;223;p30"/>
          <p:cNvGrpSpPr/>
          <p:nvPr/>
        </p:nvGrpSpPr>
        <p:grpSpPr>
          <a:xfrm>
            <a:off x="8837359" y="-72329"/>
            <a:ext cx="1542830" cy="5808358"/>
            <a:chOff x="0" y="-38100"/>
            <a:chExt cx="812700" cy="3059607"/>
          </a:xfrm>
        </p:grpSpPr>
        <p:sp>
          <p:nvSpPr>
            <p:cNvPr id="224" name="Google Shape;224;p30"/>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13330"/>
              </a:srgbClr>
            </a:solidFill>
            <a:ln>
              <a:noFill/>
            </a:ln>
          </p:spPr>
          <p:txBody>
            <a:bodyPr/>
            <a:lstStyle/>
            <a:p>
              <a:endParaRPr lang="en-US"/>
            </a:p>
          </p:txBody>
        </p:sp>
        <p:sp>
          <p:nvSpPr>
            <p:cNvPr id="225" name="Google Shape;225;p30"/>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6" name="Google Shape;226;p30"/>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000000"/>
                </a:solidFill>
                <a:latin typeface="Open Sans"/>
                <a:ea typeface="Open Sans"/>
                <a:cs typeface="Open Sans"/>
                <a:sym typeface="Open Sans"/>
              </a:rPr>
              <a:t>N  E  X  T</a:t>
            </a:r>
            <a:endParaRPr sz="700"/>
          </a:p>
        </p:txBody>
      </p:sp>
      <p:sp>
        <p:nvSpPr>
          <p:cNvPr id="227" name="Google Shape;227;p30"/>
          <p:cNvSpPr txBox="1"/>
          <p:nvPr/>
        </p:nvSpPr>
        <p:spPr>
          <a:xfrm>
            <a:off x="385925" y="544375"/>
            <a:ext cx="3621000" cy="392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lt1"/>
                </a:solidFill>
                <a:latin typeface="Times New Roman"/>
                <a:ea typeface="Times New Roman"/>
                <a:cs typeface="Times New Roman"/>
                <a:sym typeface="Times New Roman"/>
              </a:rPr>
              <a:t>Augmented Dickey-Fuller Test</a:t>
            </a:r>
            <a:endParaRPr sz="27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20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The ADF test is a technique that helps determine whether a time is stationary, that is defined as having no trend or periodicity with a variance and means that stay constant throughout space. </a:t>
            </a: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H₀: The time series is non-stationary (a unit root). </a:t>
            </a: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H₁: There is no movement in the time series. </a:t>
            </a: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b="1">
                <a:solidFill>
                  <a:schemeClr val="lt1"/>
                </a:solidFill>
                <a:latin typeface="Times New Roman"/>
                <a:ea typeface="Times New Roman"/>
                <a:cs typeface="Times New Roman"/>
                <a:sym typeface="Times New Roman"/>
              </a:rPr>
              <a:t>Interpretation : The ADF statistic (-0.97) is larger when compared to all critical levels (e.g., -2.87 at 5%). The null hypothesis cannot be rejected since the p-value (0.7628) is significantly higher than 0.05. </a:t>
            </a: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b="1">
                <a:solidFill>
                  <a:schemeClr val="lt1"/>
                </a:solidFill>
                <a:latin typeface="Times New Roman"/>
                <a:ea typeface="Times New Roman"/>
                <a:cs typeface="Times New Roman"/>
                <a:sym typeface="Times New Roman"/>
              </a:rPr>
              <a:t>Conclusion: There is non-stationarity in the time series. We go with Seasonal decomposition after differencing and decide on best Forecasting Model. </a:t>
            </a: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200" b="1">
              <a:solidFill>
                <a:schemeClr val="lt1"/>
              </a:solidFill>
              <a:latin typeface="Times New Roman"/>
              <a:ea typeface="Times New Roman"/>
              <a:cs typeface="Times New Roman"/>
              <a:sym typeface="Times New Roman"/>
            </a:endParaRPr>
          </a:p>
        </p:txBody>
      </p:sp>
      <p:pic>
        <p:nvPicPr>
          <p:cNvPr id="228" name="Google Shape;228;p30"/>
          <p:cNvPicPr preferRelativeResize="0"/>
          <p:nvPr/>
        </p:nvPicPr>
        <p:blipFill>
          <a:blip r:embed="rId3">
            <a:alphaModFix/>
          </a:blip>
          <a:stretch>
            <a:fillRect/>
          </a:stretch>
        </p:blipFill>
        <p:spPr>
          <a:xfrm>
            <a:off x="4218800" y="616275"/>
            <a:ext cx="4532151" cy="36998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sp>
        <p:nvSpPr>
          <p:cNvPr id="233" name="Google Shape;233;p31"/>
          <p:cNvSpPr txBox="1"/>
          <p:nvPr/>
        </p:nvSpPr>
        <p:spPr>
          <a:xfrm>
            <a:off x="511974" y="556166"/>
            <a:ext cx="2354700" cy="10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700" b="1">
              <a:latin typeface="Open Sans"/>
              <a:ea typeface="Open Sans"/>
              <a:cs typeface="Open Sans"/>
              <a:sym typeface="Open Sans"/>
            </a:endParaRPr>
          </a:p>
        </p:txBody>
      </p:sp>
      <p:sp>
        <p:nvSpPr>
          <p:cNvPr id="234" name="Google Shape;234;p31"/>
          <p:cNvSpPr txBox="1"/>
          <p:nvPr/>
        </p:nvSpPr>
        <p:spPr>
          <a:xfrm>
            <a:off x="6577326" y="556162"/>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sp>
        <p:nvSpPr>
          <p:cNvPr id="235" name="Google Shape;235;p31"/>
          <p:cNvSpPr txBox="1"/>
          <p:nvPr/>
        </p:nvSpPr>
        <p:spPr>
          <a:xfrm>
            <a:off x="4061803" y="2279175"/>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grpSp>
        <p:nvGrpSpPr>
          <p:cNvPr id="236" name="Google Shape;236;p31"/>
          <p:cNvGrpSpPr/>
          <p:nvPr/>
        </p:nvGrpSpPr>
        <p:grpSpPr>
          <a:xfrm>
            <a:off x="8837359" y="-72329"/>
            <a:ext cx="1542830" cy="5808358"/>
            <a:chOff x="0" y="-38100"/>
            <a:chExt cx="812700" cy="3059607"/>
          </a:xfrm>
        </p:grpSpPr>
        <p:sp>
          <p:nvSpPr>
            <p:cNvPr id="237" name="Google Shape;237;p31"/>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13330"/>
              </a:srgbClr>
            </a:solidFill>
            <a:ln>
              <a:noFill/>
            </a:ln>
          </p:spPr>
          <p:txBody>
            <a:bodyPr/>
            <a:lstStyle/>
            <a:p>
              <a:endParaRPr lang="en-US"/>
            </a:p>
          </p:txBody>
        </p:sp>
        <p:sp>
          <p:nvSpPr>
            <p:cNvPr id="238" name="Google Shape;238;p31"/>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39" name="Google Shape;239;p31"/>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000000"/>
                </a:solidFill>
                <a:latin typeface="Open Sans"/>
                <a:ea typeface="Open Sans"/>
                <a:cs typeface="Open Sans"/>
                <a:sym typeface="Open Sans"/>
              </a:rPr>
              <a:t>N  E  X  T</a:t>
            </a:r>
            <a:endParaRPr sz="700"/>
          </a:p>
        </p:txBody>
      </p:sp>
      <p:sp>
        <p:nvSpPr>
          <p:cNvPr id="240" name="Google Shape;240;p31"/>
          <p:cNvSpPr txBox="1"/>
          <p:nvPr/>
        </p:nvSpPr>
        <p:spPr>
          <a:xfrm>
            <a:off x="385925" y="370400"/>
            <a:ext cx="8213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lt1"/>
                </a:solidFill>
                <a:latin typeface="Times New Roman"/>
                <a:ea typeface="Times New Roman"/>
                <a:cs typeface="Times New Roman"/>
                <a:sym typeface="Times New Roman"/>
              </a:rPr>
              <a:t>Model Development</a:t>
            </a:r>
            <a:endParaRPr sz="27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9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Applied both ARIMA and SARIMA models , using average monthly Zillow home prices by all regions to determine what forecasting model performs best to predict future housing prices. This consolidation gives a country trend base level. Time-ordered data were used to train and test both models and assess their predictive accuracy.</a:t>
            </a:r>
            <a:endParaRPr sz="1200" b="1">
              <a:solidFill>
                <a:schemeClr val="lt1"/>
              </a:solidFill>
              <a:latin typeface="Times New Roman"/>
              <a:ea typeface="Times New Roman"/>
              <a:cs typeface="Times New Roman"/>
              <a:sym typeface="Times New Roman"/>
            </a:endParaRPr>
          </a:p>
        </p:txBody>
      </p:sp>
      <p:pic>
        <p:nvPicPr>
          <p:cNvPr id="241" name="Google Shape;241;p31"/>
          <p:cNvPicPr preferRelativeResize="0"/>
          <p:nvPr/>
        </p:nvPicPr>
        <p:blipFill>
          <a:blip r:embed="rId3">
            <a:alphaModFix/>
          </a:blip>
          <a:stretch>
            <a:fillRect/>
          </a:stretch>
        </p:blipFill>
        <p:spPr>
          <a:xfrm>
            <a:off x="4528502" y="2571750"/>
            <a:ext cx="3434580" cy="2170325"/>
          </a:xfrm>
          <a:prstGeom prst="rect">
            <a:avLst/>
          </a:prstGeom>
          <a:noFill/>
          <a:ln>
            <a:noFill/>
          </a:ln>
        </p:spPr>
      </p:pic>
      <p:sp>
        <p:nvSpPr>
          <p:cNvPr id="242" name="Google Shape;242;p31"/>
          <p:cNvSpPr txBox="1"/>
          <p:nvPr/>
        </p:nvSpPr>
        <p:spPr>
          <a:xfrm>
            <a:off x="441375" y="1887500"/>
            <a:ext cx="7914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Times New Roman"/>
                <a:ea typeface="Times New Roman"/>
                <a:cs typeface="Times New Roman"/>
                <a:sym typeface="Times New Roman"/>
              </a:rPr>
              <a:t>The red SARIMA Forecast line predicts the gradual, steady, increasing home values, and it continues to increase in a relatively stable, controlled manner.  Throughout the duration of time (until the end of the chart, 2025) the orange "Test" line appears to reflect the actual historical factors. The observed price (Test/Orange) is much more than that which the model predicted (Forecast/Red) end of period. </a:t>
            </a:r>
            <a:endParaRPr sz="10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000" b="1">
              <a:solidFill>
                <a:schemeClr val="lt1"/>
              </a:solidFill>
              <a:latin typeface="Times New Roman"/>
              <a:ea typeface="Times New Roman"/>
              <a:cs typeface="Times New Roman"/>
              <a:sym typeface="Times New Roman"/>
            </a:endParaRPr>
          </a:p>
        </p:txBody>
      </p:sp>
      <p:pic>
        <p:nvPicPr>
          <p:cNvPr id="243" name="Google Shape;243;p31"/>
          <p:cNvPicPr preferRelativeResize="0"/>
          <p:nvPr/>
        </p:nvPicPr>
        <p:blipFill>
          <a:blip r:embed="rId4">
            <a:alphaModFix/>
          </a:blip>
          <a:stretch>
            <a:fillRect/>
          </a:stretch>
        </p:blipFill>
        <p:spPr>
          <a:xfrm>
            <a:off x="554348" y="2571750"/>
            <a:ext cx="3507462" cy="2170326"/>
          </a:xfrm>
          <a:prstGeom prst="rect">
            <a:avLst/>
          </a:prstGeom>
          <a:noFill/>
          <a:ln>
            <a:noFill/>
          </a:ln>
        </p:spPr>
      </p:pic>
      <p:sp>
        <p:nvSpPr>
          <p:cNvPr id="244" name="Google Shape;244;p31"/>
          <p:cNvSpPr txBox="1"/>
          <p:nvPr/>
        </p:nvSpPr>
        <p:spPr>
          <a:xfrm>
            <a:off x="441375" y="1501575"/>
            <a:ext cx="773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Times New Roman"/>
                <a:ea typeface="Times New Roman"/>
                <a:cs typeface="Times New Roman"/>
                <a:sym typeface="Times New Roman"/>
              </a:rPr>
              <a:t>The ARIMA model was able to reproduce the long-term positive trend of house prices in the U.S. Nonetheless, it had a less jagged forecast curve that had done poorly during times of high change, like the steep increase seen after 2020. And failed to capture seasonality changes.</a:t>
            </a:r>
            <a:endParaRPr sz="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8"/>
        <p:cNvGrpSpPr/>
        <p:nvPr/>
      </p:nvGrpSpPr>
      <p:grpSpPr>
        <a:xfrm>
          <a:off x="0" y="0"/>
          <a:ext cx="0" cy="0"/>
          <a:chOff x="0" y="0"/>
          <a:chExt cx="0" cy="0"/>
        </a:xfrm>
      </p:grpSpPr>
      <p:sp>
        <p:nvSpPr>
          <p:cNvPr id="249" name="Google Shape;249;p32"/>
          <p:cNvSpPr txBox="1"/>
          <p:nvPr/>
        </p:nvSpPr>
        <p:spPr>
          <a:xfrm>
            <a:off x="511974" y="556166"/>
            <a:ext cx="2354700" cy="10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700" b="1">
              <a:latin typeface="Open Sans"/>
              <a:ea typeface="Open Sans"/>
              <a:cs typeface="Open Sans"/>
              <a:sym typeface="Open Sans"/>
            </a:endParaRPr>
          </a:p>
        </p:txBody>
      </p:sp>
      <p:sp>
        <p:nvSpPr>
          <p:cNvPr id="250" name="Google Shape;250;p32"/>
          <p:cNvSpPr txBox="1"/>
          <p:nvPr/>
        </p:nvSpPr>
        <p:spPr>
          <a:xfrm>
            <a:off x="6577326" y="556162"/>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sp>
        <p:nvSpPr>
          <p:cNvPr id="251" name="Google Shape;251;p32"/>
          <p:cNvSpPr txBox="1"/>
          <p:nvPr/>
        </p:nvSpPr>
        <p:spPr>
          <a:xfrm>
            <a:off x="4061803" y="2279175"/>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grpSp>
        <p:nvGrpSpPr>
          <p:cNvPr id="252" name="Google Shape;252;p32"/>
          <p:cNvGrpSpPr/>
          <p:nvPr/>
        </p:nvGrpSpPr>
        <p:grpSpPr>
          <a:xfrm>
            <a:off x="8837359" y="-72329"/>
            <a:ext cx="1542830" cy="5808358"/>
            <a:chOff x="0" y="-38100"/>
            <a:chExt cx="812700" cy="3059607"/>
          </a:xfrm>
        </p:grpSpPr>
        <p:sp>
          <p:nvSpPr>
            <p:cNvPr id="253" name="Google Shape;253;p32"/>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13330"/>
              </a:srgbClr>
            </a:solidFill>
            <a:ln>
              <a:noFill/>
            </a:ln>
          </p:spPr>
          <p:txBody>
            <a:bodyPr/>
            <a:lstStyle/>
            <a:p>
              <a:endParaRPr lang="en-US"/>
            </a:p>
          </p:txBody>
        </p:sp>
        <p:sp>
          <p:nvSpPr>
            <p:cNvPr id="254" name="Google Shape;254;p32"/>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55" name="Google Shape;255;p32"/>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000000"/>
                </a:solidFill>
                <a:latin typeface="Open Sans"/>
                <a:ea typeface="Open Sans"/>
                <a:cs typeface="Open Sans"/>
                <a:sym typeface="Open Sans"/>
              </a:rPr>
              <a:t>N  E  X  T</a:t>
            </a:r>
            <a:endParaRPr sz="700"/>
          </a:p>
        </p:txBody>
      </p:sp>
      <p:sp>
        <p:nvSpPr>
          <p:cNvPr id="256" name="Google Shape;256;p32"/>
          <p:cNvSpPr txBox="1"/>
          <p:nvPr/>
        </p:nvSpPr>
        <p:spPr>
          <a:xfrm>
            <a:off x="385925" y="370400"/>
            <a:ext cx="8213100" cy="127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lt1"/>
                </a:solidFill>
                <a:latin typeface="Times New Roman"/>
                <a:ea typeface="Times New Roman"/>
                <a:cs typeface="Times New Roman"/>
                <a:sym typeface="Times New Roman"/>
              </a:rPr>
              <a:t>Model Performance Comparison – ARIMA vs SARIMA</a:t>
            </a:r>
            <a:endParaRPr sz="19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9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500" b="1">
                <a:solidFill>
                  <a:schemeClr val="lt1"/>
                </a:solidFill>
                <a:latin typeface="Times New Roman"/>
                <a:ea typeface="Times New Roman"/>
                <a:cs typeface="Times New Roman"/>
                <a:sym typeface="Times New Roman"/>
              </a:rPr>
              <a:t>SARIMA model outperformed ARIMA in every accuracy metrics by capturing better seasonality and sudden fluctuations in markets.</a:t>
            </a:r>
            <a:endParaRPr sz="1500" b="1">
              <a:solidFill>
                <a:schemeClr val="lt1"/>
              </a:solidFill>
              <a:latin typeface="Times New Roman"/>
              <a:ea typeface="Times New Roman"/>
              <a:cs typeface="Times New Roman"/>
              <a:sym typeface="Times New Roman"/>
            </a:endParaRPr>
          </a:p>
        </p:txBody>
      </p:sp>
      <p:graphicFrame>
        <p:nvGraphicFramePr>
          <p:cNvPr id="257" name="Google Shape;257;p32"/>
          <p:cNvGraphicFramePr/>
          <p:nvPr/>
        </p:nvGraphicFramePr>
        <p:xfrm>
          <a:off x="604800" y="1801050"/>
          <a:ext cx="3000000" cy="3000000"/>
        </p:xfrm>
        <a:graphic>
          <a:graphicData uri="http://schemas.openxmlformats.org/drawingml/2006/table">
            <a:tbl>
              <a:tblPr>
                <a:noFill/>
                <a:tableStyleId>{E2CA23ED-521E-4ED3-84E2-82B7A52ADC0E}</a:tableStyleId>
              </a:tblPr>
              <a:tblGrid>
                <a:gridCol w="1494175">
                  <a:extLst>
                    <a:ext uri="{9D8B030D-6E8A-4147-A177-3AD203B41FA5}">
                      <a16:colId xmlns:a16="http://schemas.microsoft.com/office/drawing/2014/main" val="20000"/>
                    </a:ext>
                  </a:extLst>
                </a:gridCol>
                <a:gridCol w="1022925">
                  <a:extLst>
                    <a:ext uri="{9D8B030D-6E8A-4147-A177-3AD203B41FA5}">
                      <a16:colId xmlns:a16="http://schemas.microsoft.com/office/drawing/2014/main" val="20001"/>
                    </a:ext>
                  </a:extLst>
                </a:gridCol>
                <a:gridCol w="1197650">
                  <a:extLst>
                    <a:ext uri="{9D8B030D-6E8A-4147-A177-3AD203B41FA5}">
                      <a16:colId xmlns:a16="http://schemas.microsoft.com/office/drawing/2014/main" val="20002"/>
                    </a:ext>
                  </a:extLst>
                </a:gridCol>
                <a:gridCol w="2250450">
                  <a:extLst>
                    <a:ext uri="{9D8B030D-6E8A-4147-A177-3AD203B41FA5}">
                      <a16:colId xmlns:a16="http://schemas.microsoft.com/office/drawing/2014/main" val="20003"/>
                    </a:ext>
                  </a:extLst>
                </a:gridCol>
                <a:gridCol w="1494175">
                  <a:extLst>
                    <a:ext uri="{9D8B030D-6E8A-4147-A177-3AD203B41FA5}">
                      <a16:colId xmlns:a16="http://schemas.microsoft.com/office/drawing/2014/main" val="20004"/>
                    </a:ext>
                  </a:extLst>
                </a:gridCol>
              </a:tblGrid>
              <a:tr h="378350">
                <a:tc>
                  <a:txBody>
                    <a:bodyPr/>
                    <a:lstStyle/>
                    <a:p>
                      <a:pPr marL="63500" marR="63500" lvl="0" indent="0" algn="l" rtl="0">
                        <a:lnSpc>
                          <a:spcPct val="115000"/>
                        </a:lnSpc>
                        <a:spcBef>
                          <a:spcPts val="0"/>
                        </a:spcBef>
                        <a:spcAft>
                          <a:spcPts val="0"/>
                        </a:spcAft>
                        <a:buNone/>
                      </a:pPr>
                      <a:r>
                        <a:rPr lang="en" sz="1000" b="1">
                          <a:solidFill>
                            <a:schemeClr val="lt1"/>
                          </a:solidFill>
                        </a:rPr>
                        <a:t>Metric</a:t>
                      </a:r>
                      <a:r>
                        <a:rPr lang="en" sz="1000">
                          <a:solidFill>
                            <a:schemeClr val="lt1"/>
                          </a:solidFill>
                        </a:rPr>
                        <a:t>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000000"/>
                    </a:solidFill>
                  </a:tcPr>
                </a:tc>
                <a:tc>
                  <a:txBody>
                    <a:bodyPr/>
                    <a:lstStyle/>
                    <a:p>
                      <a:pPr marL="63500" marR="63500" lvl="0" indent="0" algn="l" rtl="0">
                        <a:lnSpc>
                          <a:spcPct val="115000"/>
                        </a:lnSpc>
                        <a:spcBef>
                          <a:spcPts val="0"/>
                        </a:spcBef>
                        <a:spcAft>
                          <a:spcPts val="0"/>
                        </a:spcAft>
                        <a:buNone/>
                      </a:pPr>
                      <a:r>
                        <a:rPr lang="en" sz="1000" b="1">
                          <a:solidFill>
                            <a:schemeClr val="lt1"/>
                          </a:solidFill>
                        </a:rPr>
                        <a:t>ARIMA</a:t>
                      </a:r>
                      <a:r>
                        <a:rPr lang="en" sz="1000">
                          <a:solidFill>
                            <a:schemeClr val="lt1"/>
                          </a:solidFill>
                        </a:rPr>
                        <a:t>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000000"/>
                    </a:solidFill>
                  </a:tcPr>
                </a:tc>
                <a:tc>
                  <a:txBody>
                    <a:bodyPr/>
                    <a:lstStyle/>
                    <a:p>
                      <a:pPr marL="63500" marR="63500" lvl="0" indent="0" algn="l" rtl="0">
                        <a:lnSpc>
                          <a:spcPct val="115000"/>
                        </a:lnSpc>
                        <a:spcBef>
                          <a:spcPts val="0"/>
                        </a:spcBef>
                        <a:spcAft>
                          <a:spcPts val="0"/>
                        </a:spcAft>
                        <a:buNone/>
                      </a:pPr>
                      <a:r>
                        <a:rPr lang="en" sz="1000" b="1">
                          <a:solidFill>
                            <a:schemeClr val="lt1"/>
                          </a:solidFill>
                        </a:rPr>
                        <a:t>SARIMA</a:t>
                      </a:r>
                      <a:r>
                        <a:rPr lang="en" sz="1000">
                          <a:solidFill>
                            <a:schemeClr val="lt1"/>
                          </a:solidFill>
                        </a:rPr>
                        <a:t>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000000"/>
                    </a:solidFill>
                  </a:tcPr>
                </a:tc>
                <a:tc>
                  <a:txBody>
                    <a:bodyPr/>
                    <a:lstStyle/>
                    <a:p>
                      <a:pPr marL="63500" marR="63500" lvl="0" indent="0" algn="l" rtl="0">
                        <a:lnSpc>
                          <a:spcPct val="115000"/>
                        </a:lnSpc>
                        <a:spcBef>
                          <a:spcPts val="0"/>
                        </a:spcBef>
                        <a:spcAft>
                          <a:spcPts val="0"/>
                        </a:spcAft>
                        <a:buNone/>
                      </a:pPr>
                      <a:r>
                        <a:rPr lang="en" sz="1000" b="1">
                          <a:solidFill>
                            <a:schemeClr val="lt1"/>
                          </a:solidFill>
                        </a:rPr>
                        <a:t>Improvement (or Difference)</a:t>
                      </a:r>
                      <a:r>
                        <a:rPr lang="en" sz="1000">
                          <a:solidFill>
                            <a:schemeClr val="lt1"/>
                          </a:solidFill>
                        </a:rPr>
                        <a:t>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000000"/>
                    </a:solidFill>
                  </a:tcPr>
                </a:tc>
                <a:tc>
                  <a:txBody>
                    <a:bodyPr/>
                    <a:lstStyle/>
                    <a:p>
                      <a:pPr marL="63500" marR="63500" lvl="0" indent="0" algn="l" rtl="0">
                        <a:lnSpc>
                          <a:spcPct val="115000"/>
                        </a:lnSpc>
                        <a:spcBef>
                          <a:spcPts val="0"/>
                        </a:spcBef>
                        <a:spcAft>
                          <a:spcPts val="0"/>
                        </a:spcAft>
                        <a:buNone/>
                      </a:pPr>
                      <a:r>
                        <a:rPr lang="en" sz="1000" b="1">
                          <a:solidFill>
                            <a:schemeClr val="lt1"/>
                          </a:solidFill>
                        </a:rPr>
                        <a:t>Better Model</a:t>
                      </a:r>
                      <a:r>
                        <a:rPr lang="en" sz="1000">
                          <a:solidFill>
                            <a:schemeClr val="lt1"/>
                          </a:solidFill>
                        </a:rPr>
                        <a:t>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77450">
                <a:tc>
                  <a:txBody>
                    <a:bodyPr/>
                    <a:lstStyle/>
                    <a:p>
                      <a:pPr marL="63500" marR="63500" lvl="0" indent="0" algn="l" rtl="0">
                        <a:lnSpc>
                          <a:spcPct val="115000"/>
                        </a:lnSpc>
                        <a:spcBef>
                          <a:spcPts val="0"/>
                        </a:spcBef>
                        <a:spcAft>
                          <a:spcPts val="0"/>
                        </a:spcAft>
                        <a:buNone/>
                      </a:pPr>
                      <a:r>
                        <a:rPr lang="en" sz="1000">
                          <a:solidFill>
                            <a:schemeClr val="lt1"/>
                          </a:solidFill>
                        </a:rPr>
                        <a:t>MAE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r" rtl="0">
                        <a:lnSpc>
                          <a:spcPct val="115000"/>
                        </a:lnSpc>
                        <a:spcBef>
                          <a:spcPts val="0"/>
                        </a:spcBef>
                        <a:spcAft>
                          <a:spcPts val="0"/>
                        </a:spcAft>
                        <a:buNone/>
                      </a:pPr>
                      <a:r>
                        <a:rPr lang="en" sz="1000">
                          <a:solidFill>
                            <a:schemeClr val="lt1"/>
                          </a:solidFill>
                        </a:rPr>
                        <a:t>63,912.58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None/>
                      </a:pPr>
                      <a:r>
                        <a:rPr lang="en" sz="1000">
                          <a:solidFill>
                            <a:schemeClr val="lt1"/>
                          </a:solidFill>
                        </a:rPr>
                        <a:t>53,087.83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1000">
                          <a:solidFill>
                            <a:schemeClr val="lt1"/>
                          </a:solidFill>
                        </a:rPr>
                        <a:t>↓∼17%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1000">
                          <a:solidFill>
                            <a:schemeClr val="lt1"/>
                          </a:solidFill>
                        </a:rPr>
                        <a:t>SARIMA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77450">
                <a:tc>
                  <a:txBody>
                    <a:bodyPr/>
                    <a:lstStyle/>
                    <a:p>
                      <a:pPr marL="63500" marR="63500" lvl="0" indent="0" algn="l" rtl="0">
                        <a:lnSpc>
                          <a:spcPct val="115000"/>
                        </a:lnSpc>
                        <a:spcBef>
                          <a:spcPts val="0"/>
                        </a:spcBef>
                        <a:spcAft>
                          <a:spcPts val="0"/>
                        </a:spcAft>
                        <a:buNone/>
                      </a:pPr>
                      <a:r>
                        <a:rPr lang="en" sz="1000">
                          <a:solidFill>
                            <a:schemeClr val="lt1"/>
                          </a:solidFill>
                        </a:rPr>
                        <a:t>RMSE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r" rtl="0">
                        <a:lnSpc>
                          <a:spcPct val="115000"/>
                        </a:lnSpc>
                        <a:spcBef>
                          <a:spcPts val="0"/>
                        </a:spcBef>
                        <a:spcAft>
                          <a:spcPts val="0"/>
                        </a:spcAft>
                        <a:buNone/>
                      </a:pPr>
                      <a:r>
                        <a:rPr lang="en" sz="1000">
                          <a:solidFill>
                            <a:schemeClr val="lt1"/>
                          </a:solidFill>
                        </a:rPr>
                        <a:t>70,041.12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None/>
                      </a:pPr>
                      <a:r>
                        <a:rPr lang="en" sz="1000">
                          <a:solidFill>
                            <a:schemeClr val="lt1"/>
                          </a:solidFill>
                        </a:rPr>
                        <a:t>57,499.26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1000">
                          <a:solidFill>
                            <a:schemeClr val="lt1"/>
                          </a:solidFill>
                        </a:rPr>
                        <a:t>↓∼18%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1000">
                          <a:solidFill>
                            <a:schemeClr val="lt1"/>
                          </a:solidFill>
                        </a:rPr>
                        <a:t>SARIMA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77450">
                <a:tc>
                  <a:txBody>
                    <a:bodyPr/>
                    <a:lstStyle/>
                    <a:p>
                      <a:pPr marL="63500" marR="63500" lvl="0" indent="0" algn="l" rtl="0">
                        <a:lnSpc>
                          <a:spcPct val="115000"/>
                        </a:lnSpc>
                        <a:spcBef>
                          <a:spcPts val="0"/>
                        </a:spcBef>
                        <a:spcAft>
                          <a:spcPts val="0"/>
                        </a:spcAft>
                        <a:buNone/>
                      </a:pPr>
                      <a:r>
                        <a:rPr lang="en" sz="1000">
                          <a:solidFill>
                            <a:schemeClr val="lt1"/>
                          </a:solidFill>
                        </a:rPr>
                        <a:t>MAPE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None/>
                      </a:pPr>
                      <a:r>
                        <a:rPr lang="en" sz="1000">
                          <a:solidFill>
                            <a:schemeClr val="lt1"/>
                          </a:solidFill>
                        </a:rPr>
                        <a:t>20.00%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None/>
                      </a:pPr>
                      <a:r>
                        <a:rPr lang="en" sz="1000">
                          <a:solidFill>
                            <a:schemeClr val="lt1"/>
                          </a:solidFill>
                        </a:rPr>
                        <a:t>16.70%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1000">
                          <a:solidFill>
                            <a:schemeClr val="lt1"/>
                          </a:solidFill>
                        </a:rPr>
                        <a:t>↓∼3.3 percentage points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63500" marR="63500" lvl="0" indent="0" algn="l" rtl="0">
                        <a:lnSpc>
                          <a:spcPct val="115000"/>
                        </a:lnSpc>
                        <a:spcBef>
                          <a:spcPts val="0"/>
                        </a:spcBef>
                        <a:spcAft>
                          <a:spcPts val="0"/>
                        </a:spcAft>
                        <a:buNone/>
                      </a:pPr>
                      <a:r>
                        <a:rPr lang="en" sz="1000">
                          <a:solidFill>
                            <a:schemeClr val="lt1"/>
                          </a:solidFill>
                        </a:rPr>
                        <a:t>SARIMA </a:t>
                      </a:r>
                      <a:endParaRPr sz="100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58" name="Google Shape;258;p32"/>
          <p:cNvSpPr txBox="1"/>
          <p:nvPr/>
        </p:nvSpPr>
        <p:spPr>
          <a:xfrm>
            <a:off x="448025" y="3484450"/>
            <a:ext cx="8213100" cy="11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For MAE - Sarima has less average prediction errors where forecasts are more in line with actual monthly property prices .</a:t>
            </a: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For RMSE - SARIMA minimizes significant deviations, making it easier to manage unexpected market movements (such as the spikes that occurred after 2020).</a:t>
            </a: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Overall, SARIMA has been more accurate; its forecasts differ from actual prices in each location by a less percentage.</a:t>
            </a:r>
            <a:endParaRPr sz="1200" b="1">
              <a:solidFill>
                <a:schemeClr val="lt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2"/>
        <p:cNvGrpSpPr/>
        <p:nvPr/>
      </p:nvGrpSpPr>
      <p:grpSpPr>
        <a:xfrm>
          <a:off x="0" y="0"/>
          <a:ext cx="0" cy="0"/>
          <a:chOff x="0" y="0"/>
          <a:chExt cx="0" cy="0"/>
        </a:xfrm>
      </p:grpSpPr>
      <p:sp>
        <p:nvSpPr>
          <p:cNvPr id="263" name="Google Shape;263;p33"/>
          <p:cNvSpPr txBox="1"/>
          <p:nvPr/>
        </p:nvSpPr>
        <p:spPr>
          <a:xfrm>
            <a:off x="511974" y="556166"/>
            <a:ext cx="2354700" cy="10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700" b="1">
              <a:latin typeface="Open Sans"/>
              <a:ea typeface="Open Sans"/>
              <a:cs typeface="Open Sans"/>
              <a:sym typeface="Open Sans"/>
            </a:endParaRPr>
          </a:p>
        </p:txBody>
      </p:sp>
      <p:sp>
        <p:nvSpPr>
          <p:cNvPr id="264" name="Google Shape;264;p33"/>
          <p:cNvSpPr txBox="1"/>
          <p:nvPr/>
        </p:nvSpPr>
        <p:spPr>
          <a:xfrm>
            <a:off x="6577326" y="556162"/>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sp>
        <p:nvSpPr>
          <p:cNvPr id="265" name="Google Shape;265;p33"/>
          <p:cNvSpPr txBox="1"/>
          <p:nvPr/>
        </p:nvSpPr>
        <p:spPr>
          <a:xfrm>
            <a:off x="4061803" y="2279175"/>
            <a:ext cx="18969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latin typeface="Open Sans"/>
              <a:ea typeface="Open Sans"/>
              <a:cs typeface="Open Sans"/>
              <a:sym typeface="Open Sans"/>
            </a:endParaRPr>
          </a:p>
        </p:txBody>
      </p:sp>
      <p:grpSp>
        <p:nvGrpSpPr>
          <p:cNvPr id="266" name="Google Shape;266;p33"/>
          <p:cNvGrpSpPr/>
          <p:nvPr/>
        </p:nvGrpSpPr>
        <p:grpSpPr>
          <a:xfrm>
            <a:off x="8837359" y="-72329"/>
            <a:ext cx="1542830" cy="5808358"/>
            <a:chOff x="0" y="-38100"/>
            <a:chExt cx="812700" cy="3059607"/>
          </a:xfrm>
        </p:grpSpPr>
        <p:sp>
          <p:nvSpPr>
            <p:cNvPr id="267" name="Google Shape;267;p33"/>
            <p:cNvSpPr/>
            <p:nvPr/>
          </p:nvSpPr>
          <p:spPr>
            <a:xfrm>
              <a:off x="0" y="0"/>
              <a:ext cx="161523" cy="3021507"/>
            </a:xfrm>
            <a:custGeom>
              <a:avLst/>
              <a:gdLst/>
              <a:ahLst/>
              <a:cxnLst/>
              <a:rect l="l" t="t" r="r" b="b"/>
              <a:pathLst>
                <a:path w="161523" h="3021507" extrusionOk="0">
                  <a:moveTo>
                    <a:pt x="0" y="0"/>
                  </a:moveTo>
                  <a:lnTo>
                    <a:pt x="161523" y="0"/>
                  </a:lnTo>
                  <a:lnTo>
                    <a:pt x="161523" y="3021507"/>
                  </a:lnTo>
                  <a:lnTo>
                    <a:pt x="0" y="3021507"/>
                  </a:lnTo>
                  <a:close/>
                </a:path>
              </a:pathLst>
            </a:custGeom>
            <a:solidFill>
              <a:srgbClr val="000000">
                <a:alpha val="13330"/>
              </a:srgbClr>
            </a:solidFill>
            <a:ln>
              <a:noFill/>
            </a:ln>
          </p:spPr>
          <p:txBody>
            <a:bodyPr/>
            <a:lstStyle/>
            <a:p>
              <a:endParaRPr lang="en-US"/>
            </a:p>
          </p:txBody>
        </p:sp>
        <p:sp>
          <p:nvSpPr>
            <p:cNvPr id="268" name="Google Shape;268;p33"/>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69" name="Google Shape;269;p33"/>
          <p:cNvSpPr txBox="1"/>
          <p:nvPr/>
        </p:nvSpPr>
        <p:spPr>
          <a:xfrm rot="5400000">
            <a:off x="8633564" y="2517954"/>
            <a:ext cx="766200" cy="1077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 sz="700" b="1" i="0" u="none" strike="noStrike" cap="none">
                <a:solidFill>
                  <a:srgbClr val="000000"/>
                </a:solidFill>
                <a:latin typeface="Open Sans"/>
                <a:ea typeface="Open Sans"/>
                <a:cs typeface="Open Sans"/>
                <a:sym typeface="Open Sans"/>
              </a:rPr>
              <a:t>N  E  X  T</a:t>
            </a:r>
            <a:endParaRPr sz="700"/>
          </a:p>
        </p:txBody>
      </p:sp>
      <p:sp>
        <p:nvSpPr>
          <p:cNvPr id="270" name="Google Shape;270;p33"/>
          <p:cNvSpPr txBox="1"/>
          <p:nvPr/>
        </p:nvSpPr>
        <p:spPr>
          <a:xfrm>
            <a:off x="385925" y="370400"/>
            <a:ext cx="82131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lt1"/>
                </a:solidFill>
                <a:latin typeface="Times New Roman"/>
                <a:ea typeface="Times New Roman"/>
                <a:cs typeface="Times New Roman"/>
                <a:sym typeface="Times New Roman"/>
              </a:rPr>
              <a:t>Forecasting the house prices using SARIMA Model</a:t>
            </a:r>
            <a:endParaRPr sz="19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900" b="1">
              <a:solidFill>
                <a:schemeClr val="l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b="1">
                <a:solidFill>
                  <a:schemeClr val="lt1"/>
                </a:solidFill>
                <a:latin typeface="Times New Roman"/>
                <a:ea typeface="Times New Roman"/>
                <a:cs typeface="Times New Roman"/>
                <a:sym typeface="Times New Roman"/>
              </a:rPr>
              <a:t>Since the SARIMA model had best performances in the prediction of the housing price at the national level (in terms of smaller MAE, RMSE, and MAPE), it was time to apply the predictive model to the top 20 regions (cities) in the U.S. (which represented the highest average price of houses).</a:t>
            </a: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200" b="1">
                <a:solidFill>
                  <a:schemeClr val="lt1"/>
                </a:solidFill>
                <a:latin typeface="Times New Roman"/>
                <a:ea typeface="Times New Roman"/>
                <a:cs typeface="Times New Roman"/>
                <a:sym typeface="Times New Roman"/>
              </a:rPr>
              <a:t>The aim was to project the subsequent six months of price dynamics of these regions and deliver region-specific insights on the market trends to come. </a:t>
            </a:r>
            <a:endParaRPr sz="12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5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 b="1">
                <a:solidFill>
                  <a:schemeClr val="lt1"/>
                </a:solidFill>
                <a:latin typeface="Times New Roman"/>
                <a:ea typeface="Times New Roman"/>
                <a:cs typeface="Times New Roman"/>
                <a:sym typeface="Times New Roman"/>
              </a:rPr>
              <a:t>First, we found the Top 20 regions based on highest price and then perform the model forecast for those regions.  </a:t>
            </a:r>
            <a:endParaRPr b="1">
              <a:solidFill>
                <a:schemeClr val="lt1"/>
              </a:solidFill>
              <a:latin typeface="Times New Roman"/>
              <a:ea typeface="Times New Roman"/>
              <a:cs typeface="Times New Roman"/>
              <a:sym typeface="Times New Roman"/>
            </a:endParaRPr>
          </a:p>
        </p:txBody>
      </p:sp>
      <p:pic>
        <p:nvPicPr>
          <p:cNvPr id="271" name="Google Shape;271;p33"/>
          <p:cNvPicPr preferRelativeResize="0"/>
          <p:nvPr/>
        </p:nvPicPr>
        <p:blipFill>
          <a:blip r:embed="rId3">
            <a:alphaModFix/>
          </a:blip>
          <a:stretch>
            <a:fillRect/>
          </a:stretch>
        </p:blipFill>
        <p:spPr>
          <a:xfrm>
            <a:off x="511975" y="2832675"/>
            <a:ext cx="3527626" cy="1816075"/>
          </a:xfrm>
          <a:prstGeom prst="rect">
            <a:avLst/>
          </a:prstGeom>
          <a:noFill/>
          <a:ln>
            <a:noFill/>
          </a:ln>
        </p:spPr>
      </p:pic>
      <p:pic>
        <p:nvPicPr>
          <p:cNvPr id="272" name="Google Shape;272;p33"/>
          <p:cNvPicPr preferRelativeResize="0"/>
          <p:nvPr/>
        </p:nvPicPr>
        <p:blipFill>
          <a:blip r:embed="rId4">
            <a:alphaModFix/>
          </a:blip>
          <a:stretch>
            <a:fillRect/>
          </a:stretch>
        </p:blipFill>
        <p:spPr>
          <a:xfrm>
            <a:off x="4228875" y="2832675"/>
            <a:ext cx="3478600" cy="18467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1</TotalTime>
  <Words>1802</Words>
  <Application>Microsoft Macintosh PowerPoint</Application>
  <PresentationFormat>On-screen Show (16:9)</PresentationFormat>
  <Paragraphs>142</Paragraphs>
  <Slides>15</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Arial</vt:lpstr>
      <vt:lpstr>Times New Roman</vt:lpstr>
      <vt:lpstr>Calibri</vt:lpstr>
      <vt:lpstr>Open Sans</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Dontireddy, Manasa</cp:lastModifiedBy>
  <cp:revision>3</cp:revision>
  <dcterms:modified xsi:type="dcterms:W3CDTF">2025-10-19T22:16:21Z</dcterms:modified>
</cp:coreProperties>
</file>